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Gunakan pembuka ini untuk menegaskan bahwa sosialisasi bukan sekadar penjelasan administrasi.,Arahkan peserta pada satu gagasan: SPMI adalah kebiasaan bekerja berbasis data dan perbaikan berkelanjutan.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Tekankan kalimat terakhir. TPMPS bukan “pemilik SPMI”; TPMPS adalah penggerak dan koordinator agar seluruh warga mengambil peran.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Tunjukkan bahwa sekolah sudah memiliki komitmen formal. Pertanyaan berikutnya adalah: apakah komitmen itu sudah terlihat dalam perilaku sehari-hari?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Slide ini sangat praktis. Minta peserta memberi contoh lain dari rutinitas sekolah yang perlu diubah agar lebih berbasis data dan tindak lanjut.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Bisa digunakan sebagai bagian interaktif. Minta peserta menyatakan setuju atau menambahkan satu perilaku penting yang perlu dijaga.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Tutup bagian isi dengan menghubungkan sosialisasi pada pekerjaan berikutnya. Ini mencegah sosialisasi berhenti sebagai acara seremonial.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Baca pernyataan komitmen bersama-sama sebagai penutup. Jika forum memungkinkan, minta seluruh peserta berdiri atau menyatakan kesediaan secara serentak.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Tanyakan kepada peserta: “Apa yang membuat sebuah program sekolah benar-benar berdampak?”,Tekankan bahwa hasil pertemuan harus berupa kesepakatan perilaku dan langkah kerja, bukan hanya daftar hadir.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Gunakan bahasa sederhana. SPMI bukan tambahan pekerjaan, tetapi cara menata pekerjaan yang sudah dilakukan agar berbasis data, terukur, dan ditindaklanjuti.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Ajak peserta memilih satu indikator yang paling kuat dan satu yang paling perlu diperbaiki di sekolah.,Ini bisa menjadi jembatan menuju komitmen bersama.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Jangan menjelaskan setiap standar terlalu panjang. Tujuan slide ini hanya menunjukkan bahwa mutu sekolah bersifat menyeluruh, tidak hanya nilai akademik.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Tekankan bahwa data bukan “nilai guru” atau “nilai sekolah”, melainkan alat diagnosis.,A.3 dan D.1 dipilih sebagai fokus utama agar perbaikan lebih tajam dan terukur.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Hubungkan kedua prioritas: kualitas pembelajaran yang baik juga menguatkan karakter, literasi, numerasi, dan keterlibatan siswa.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Gunakan slide ini sebagai “peta besar” presentasi. Jelaskan bahwa 5M bukan lima proyek, melainkan satu siklus yang saling terhubung.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Beri contoh singkat dari program yang sudah dikenal warga sekolah. Misalnya supervisi akademik, pembiasaan karakter, atau komunitas belajar.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F4F7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82296"/>
          </a:xfrm>
          <a:prstGeom prst="rect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6547104"/>
            <a:ext cx="5212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7B879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SMA NEGERI 2 KUNINGAN  •  SPMI 2026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7726680" y="6547104"/>
            <a:ext cx="39319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dirty="0">
                <a:solidFill>
                  <a:srgbClr val="7B879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Sosialisasi &amp; Komitmen Warga Sekolah</a:t>
            </a:r>
            <a:endParaRPr lang="en-US" sz="8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274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2747"/>
          </a:solidFill>
          <a:ln w="12700">
            <a:solidFill>
              <a:srgbClr val="0F2747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8458200" y="0"/>
            <a:ext cx="3730752" cy="3730752"/>
          </a:xfrm>
          <a:prstGeom prst="ellipse">
            <a:avLst/>
          </a:prstGeom>
          <a:solidFill>
            <a:srgbClr val="1F4C80">
              <a:alpha val="82000"/>
            </a:srgbClr>
          </a:solidFill>
          <a:ln w="12700">
            <a:solidFill>
              <a:srgbClr val="1F4C80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9372600" y="3794760"/>
            <a:ext cx="2816352" cy="2816352"/>
          </a:xfrm>
          <a:prstGeom prst="ellipse">
            <a:avLst/>
          </a:prstGeom>
          <a:solidFill>
            <a:srgbClr val="168EEA">
              <a:alpha val="70000"/>
            </a:srgbClr>
          </a:solidFill>
          <a:ln w="12700">
            <a:solidFill>
              <a:srgbClr val="168EEA">
                <a:alpha val="0"/>
              </a:srgbClr>
            </a:solidFill>
            <a:prstDash val="solid"/>
          </a:ln>
        </p:spPr>
      </p:sp>
      <p:pic>
        <p:nvPicPr>
          <p:cNvPr id="5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368" y="530352"/>
            <a:ext cx="658368" cy="82296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481328" y="658368"/>
            <a:ext cx="4480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</a:rPr>
              <a:t>SMA NEGERI 2 KUNINGAN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481328" y="987552"/>
            <a:ext cx="448056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BED7F3"/>
                </a:solidFill>
              </a:rPr>
              <a:t>Program Sekolah Percontohan SPMI 2026</a:t>
            </a:r>
            <a:endParaRPr lang="en-US" sz="1050" dirty="0"/>
          </a:p>
        </p:txBody>
      </p:sp>
      <p:sp>
        <p:nvSpPr>
          <p:cNvPr id="8" name="Shape 5"/>
          <p:cNvSpPr/>
          <p:nvPr/>
        </p:nvSpPr>
        <p:spPr>
          <a:xfrm>
            <a:off x="685800" y="1828800"/>
            <a:ext cx="1691640" cy="310896"/>
          </a:xfrm>
          <a:prstGeom prst="roundRect">
            <a:avLst>
              <a:gd name="adj" fmla="val 26471"/>
            </a:avLst>
          </a:prstGeom>
          <a:solidFill>
            <a:srgbClr val="268CF1"/>
          </a:solidFill>
          <a:ln w="12700">
            <a:solidFill>
              <a:srgbClr val="268CF1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758952" y="1874520"/>
            <a:ext cx="154533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</a:rPr>
              <a:t>SOSIALISASI SPMI</a:t>
            </a:r>
            <a:endParaRPr lang="en-US" sz="1000" dirty="0"/>
          </a:p>
        </p:txBody>
      </p:sp>
      <p:sp>
        <p:nvSpPr>
          <p:cNvPr id="10" name="Text 7"/>
          <p:cNvSpPr/>
          <p:nvPr/>
        </p:nvSpPr>
        <p:spPr>
          <a:xfrm>
            <a:off x="658368" y="2286000"/>
            <a:ext cx="6949440" cy="19659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3300" b="1" dirty="0">
                <a:solidFill>
                  <a:srgbClr val="FFFFFF"/>
                </a:solidFill>
              </a:rPr>
              <a:t>Sosialisasi dan</a:t>
            </a:r>
            <a:endParaRPr lang="en-US" sz="3300" dirty="0"/>
          </a:p>
          <a:p>
            <a:pPr indent="0" marL="0">
              <a:buNone/>
            </a:pPr>
            <a:r>
              <a:rPr lang="en-US" sz="3300" b="1" dirty="0">
                <a:solidFill>
                  <a:srgbClr val="FFFFFF"/>
                </a:solidFill>
              </a:rPr>
              <a:t>Membangun Komitmen</a:t>
            </a:r>
            <a:endParaRPr lang="en-US" sz="3300" dirty="0"/>
          </a:p>
          <a:p>
            <a:pPr indent="0" marL="0">
              <a:buNone/>
            </a:pPr>
            <a:r>
              <a:rPr lang="en-US" sz="3300" b="1" dirty="0">
                <a:solidFill>
                  <a:srgbClr val="FFFFFF"/>
                </a:solidFill>
              </a:rPr>
              <a:t>Warga Sekolah</a:t>
            </a:r>
            <a:endParaRPr lang="en-US" sz="3300" dirty="0"/>
          </a:p>
        </p:txBody>
      </p:sp>
      <p:sp>
        <p:nvSpPr>
          <p:cNvPr id="11" name="Text 8"/>
          <p:cNvSpPr/>
          <p:nvPr/>
        </p:nvSpPr>
        <p:spPr>
          <a:xfrm>
            <a:off x="713232" y="4572000"/>
            <a:ext cx="62179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DCEBFA"/>
                </a:solidFill>
              </a:rPr>
              <a:t>Mutu bukan proyek sesaat. Mutu adalah cara kita bekerja, belajar, berefleksi, dan memperbaiki diri bersama.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713232" y="5532120"/>
            <a:ext cx="5029200" cy="0"/>
          </a:xfrm>
          <a:prstGeom prst="line">
            <a:avLst/>
          </a:prstGeom>
          <a:noFill/>
          <a:ln w="16510">
            <a:solidFill>
              <a:srgbClr val="4D82BA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713232" y="5687568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AFCDEB"/>
                </a:solidFill>
              </a:rPr>
              <a:t>Tahun Pelajaran 2026/2027</a:t>
            </a:r>
            <a:endParaRPr lang="en-US" sz="1150" dirty="0"/>
          </a:p>
        </p:txBody>
      </p:sp>
      <p:sp>
        <p:nvSpPr>
          <p:cNvPr id="14" name="Text 11"/>
          <p:cNvSpPr/>
          <p:nvPr/>
        </p:nvSpPr>
        <p:spPr>
          <a:xfrm>
            <a:off x="3767328" y="5687568"/>
            <a:ext cx="3108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50" dirty="0">
                <a:solidFill>
                  <a:srgbClr val="AFCDEB"/>
                </a:solidFill>
              </a:rPr>
              <a:t>TPMPS SMA Negeri 2 Kuningan</a:t>
            </a:r>
            <a:endParaRPr lang="en-US" sz="11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47472"/>
            <a:ext cx="10881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0F27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Siapa melakukan apa?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66928" y="850392"/>
            <a:ext cx="10698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Budaya mutu tidak bisa dikerjakan oleh TPMPS sendirian.</a:t>
            </a:r>
            <a:endParaRPr lang="en-US" sz="1150" dirty="0"/>
          </a:p>
        </p:txBody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9960" y="283464"/>
            <a:ext cx="438912" cy="54864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58368" y="1417320"/>
            <a:ext cx="3364992" cy="1847088"/>
          </a:xfrm>
          <a:prstGeom prst="roundRect">
            <a:avLst>
              <a:gd name="adj" fmla="val 396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896112" y="1691640"/>
            <a:ext cx="566928" cy="566928"/>
          </a:xfrm>
          <a:prstGeom prst="ellipse">
            <a:avLst/>
          </a:prstGeom>
          <a:solidFill>
            <a:srgbClr val="0F2747"/>
          </a:solidFill>
          <a:ln w="12700">
            <a:solidFill>
              <a:srgbClr val="0F2747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896112" y="1865376"/>
            <a:ext cx="566928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1</a:t>
            </a:r>
            <a:endParaRPr lang="en-US" sz="1050" dirty="0"/>
          </a:p>
        </p:txBody>
      </p:sp>
      <p:sp>
        <p:nvSpPr>
          <p:cNvPr id="8" name="Text 5"/>
          <p:cNvSpPr/>
          <p:nvPr/>
        </p:nvSpPr>
        <p:spPr>
          <a:xfrm>
            <a:off x="1618488" y="1709928"/>
            <a:ext cx="202996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0F2747"/>
                </a:solidFill>
              </a:rPr>
              <a:t>Kepala Sekolah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896112" y="2459736"/>
            <a:ext cx="281635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40" dirty="0">
                <a:solidFill>
                  <a:srgbClr val="667085"/>
                </a:solidFill>
              </a:rPr>
              <a:t>arah kebijakan • keputusan • dukungan sumber daya</a:t>
            </a:r>
            <a:endParaRPr lang="en-US" sz="1140" dirty="0"/>
          </a:p>
        </p:txBody>
      </p:sp>
      <p:sp>
        <p:nvSpPr>
          <p:cNvPr id="10" name="Shape 7"/>
          <p:cNvSpPr/>
          <p:nvPr/>
        </p:nvSpPr>
        <p:spPr>
          <a:xfrm>
            <a:off x="4389120" y="1417320"/>
            <a:ext cx="3364992" cy="1847088"/>
          </a:xfrm>
          <a:prstGeom prst="roundRect">
            <a:avLst>
              <a:gd name="adj" fmla="val 396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4626864" y="1691640"/>
            <a:ext cx="566928" cy="566928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4626864" y="1865376"/>
            <a:ext cx="566928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2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5349240" y="1709928"/>
            <a:ext cx="202996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0F2747"/>
                </a:solidFill>
              </a:rPr>
              <a:t>TPMPS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4626864" y="2459736"/>
            <a:ext cx="281635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40" dirty="0">
                <a:solidFill>
                  <a:srgbClr val="667085"/>
                </a:solidFill>
              </a:rPr>
              <a:t>koordinasi • pemetaan • pendampingan • monev • rekomendasi</a:t>
            </a:r>
            <a:endParaRPr lang="en-US" sz="1140" dirty="0"/>
          </a:p>
        </p:txBody>
      </p:sp>
      <p:sp>
        <p:nvSpPr>
          <p:cNvPr id="15" name="Shape 12"/>
          <p:cNvSpPr/>
          <p:nvPr/>
        </p:nvSpPr>
        <p:spPr>
          <a:xfrm>
            <a:off x="8119872" y="1417320"/>
            <a:ext cx="3364992" cy="1847088"/>
          </a:xfrm>
          <a:prstGeom prst="roundRect">
            <a:avLst>
              <a:gd name="adj" fmla="val 396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8357616" y="1691640"/>
            <a:ext cx="566928" cy="566928"/>
          </a:xfrm>
          <a:prstGeom prst="ellipse">
            <a:avLst/>
          </a:prstGeom>
          <a:solidFill>
            <a:srgbClr val="1AA7A1"/>
          </a:solidFill>
          <a:ln w="12700">
            <a:solidFill>
              <a:srgbClr val="1AA7A1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8357616" y="1865376"/>
            <a:ext cx="566928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3</a:t>
            </a:r>
            <a:endParaRPr lang="en-US" sz="1050" dirty="0"/>
          </a:p>
        </p:txBody>
      </p:sp>
      <p:sp>
        <p:nvSpPr>
          <p:cNvPr id="18" name="Text 15"/>
          <p:cNvSpPr/>
          <p:nvPr/>
        </p:nvSpPr>
        <p:spPr>
          <a:xfrm>
            <a:off x="9079992" y="1709928"/>
            <a:ext cx="202996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0F2747"/>
                </a:solidFill>
              </a:rPr>
              <a:t>Guru &amp; Tendik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8357616" y="2459736"/>
            <a:ext cx="281635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40" dirty="0">
                <a:solidFill>
                  <a:srgbClr val="667085"/>
                </a:solidFill>
              </a:rPr>
              <a:t>melaksanakan perbaikan • menyajikan data • evidence • refleksi</a:t>
            </a:r>
            <a:endParaRPr lang="en-US" sz="1140" dirty="0"/>
          </a:p>
        </p:txBody>
      </p:sp>
      <p:sp>
        <p:nvSpPr>
          <p:cNvPr id="20" name="Shape 17"/>
          <p:cNvSpPr/>
          <p:nvPr/>
        </p:nvSpPr>
        <p:spPr>
          <a:xfrm>
            <a:off x="658368" y="3630168"/>
            <a:ext cx="3364992" cy="1847088"/>
          </a:xfrm>
          <a:prstGeom prst="roundRect">
            <a:avLst>
              <a:gd name="adj" fmla="val 396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21" name="Shape 18"/>
          <p:cNvSpPr/>
          <p:nvPr/>
        </p:nvSpPr>
        <p:spPr>
          <a:xfrm>
            <a:off x="896112" y="3904488"/>
            <a:ext cx="566928" cy="566928"/>
          </a:xfrm>
          <a:prstGeom prst="ellipse">
            <a:avLst/>
          </a:prstGeom>
          <a:solidFill>
            <a:srgbClr val="7B61C9"/>
          </a:solidFill>
          <a:ln w="12700">
            <a:solidFill>
              <a:srgbClr val="7B61C9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896112" y="4078224"/>
            <a:ext cx="566928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4</a:t>
            </a:r>
            <a:endParaRPr lang="en-US" sz="1050" dirty="0"/>
          </a:p>
        </p:txBody>
      </p:sp>
      <p:sp>
        <p:nvSpPr>
          <p:cNvPr id="23" name="Text 20"/>
          <p:cNvSpPr/>
          <p:nvPr/>
        </p:nvSpPr>
        <p:spPr>
          <a:xfrm>
            <a:off x="1618488" y="3922776"/>
            <a:ext cx="202996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0F2747"/>
                </a:solidFill>
              </a:rPr>
              <a:t>Peserta Didik</a:t>
            </a: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896112" y="4672584"/>
            <a:ext cx="281635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40" dirty="0">
                <a:solidFill>
                  <a:srgbClr val="667085"/>
                </a:solidFill>
              </a:rPr>
              <a:t>terlibat aktif • memberikan suara/umpan balik • membangun budaya positif</a:t>
            </a:r>
            <a:endParaRPr lang="en-US" sz="1140" dirty="0"/>
          </a:p>
        </p:txBody>
      </p:sp>
      <p:sp>
        <p:nvSpPr>
          <p:cNvPr id="25" name="Shape 22"/>
          <p:cNvSpPr/>
          <p:nvPr/>
        </p:nvSpPr>
        <p:spPr>
          <a:xfrm>
            <a:off x="4389120" y="3630168"/>
            <a:ext cx="3364992" cy="1847088"/>
          </a:xfrm>
          <a:prstGeom prst="roundRect">
            <a:avLst>
              <a:gd name="adj" fmla="val 396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26" name="Shape 23"/>
          <p:cNvSpPr/>
          <p:nvPr/>
        </p:nvSpPr>
        <p:spPr>
          <a:xfrm>
            <a:off x="4626864" y="3904488"/>
            <a:ext cx="566928" cy="566928"/>
          </a:xfrm>
          <a:prstGeom prst="ellipse">
            <a:avLst/>
          </a:prstGeom>
          <a:solidFill>
            <a:srgbClr val="E66B5B"/>
          </a:solidFill>
          <a:ln w="12700">
            <a:solidFill>
              <a:srgbClr val="E66B5B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4626864" y="4078224"/>
            <a:ext cx="566928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5</a:t>
            </a:r>
            <a:endParaRPr lang="en-US" sz="1050" dirty="0"/>
          </a:p>
        </p:txBody>
      </p:sp>
      <p:sp>
        <p:nvSpPr>
          <p:cNvPr id="28" name="Text 25"/>
          <p:cNvSpPr/>
          <p:nvPr/>
        </p:nvSpPr>
        <p:spPr>
          <a:xfrm>
            <a:off x="5349240" y="3922776"/>
            <a:ext cx="202996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0F2747"/>
                </a:solidFill>
              </a:rPr>
              <a:t>Orang Tua &amp; Komite</a:t>
            </a:r>
            <a:endParaRPr lang="en-US" sz="1600" dirty="0"/>
          </a:p>
        </p:txBody>
      </p:sp>
      <p:sp>
        <p:nvSpPr>
          <p:cNvPr id="29" name="Text 26"/>
          <p:cNvSpPr/>
          <p:nvPr/>
        </p:nvSpPr>
        <p:spPr>
          <a:xfrm>
            <a:off x="4626864" y="4672584"/>
            <a:ext cx="281635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40" dirty="0">
                <a:solidFill>
                  <a:srgbClr val="667085"/>
                </a:solidFill>
              </a:rPr>
              <a:t>dukungan • masukan • kolaborasi • akuntabilitas</a:t>
            </a:r>
            <a:endParaRPr lang="en-US" sz="1140" dirty="0"/>
          </a:p>
        </p:txBody>
      </p:sp>
      <p:sp>
        <p:nvSpPr>
          <p:cNvPr id="30" name="Shape 27"/>
          <p:cNvSpPr/>
          <p:nvPr/>
        </p:nvSpPr>
        <p:spPr>
          <a:xfrm>
            <a:off x="8119872" y="3630168"/>
            <a:ext cx="3364992" cy="1847088"/>
          </a:xfrm>
          <a:prstGeom prst="roundRect">
            <a:avLst>
              <a:gd name="adj" fmla="val 396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31" name="Shape 28"/>
          <p:cNvSpPr/>
          <p:nvPr/>
        </p:nvSpPr>
        <p:spPr>
          <a:xfrm>
            <a:off x="8357616" y="3904488"/>
            <a:ext cx="566928" cy="566928"/>
          </a:xfrm>
          <a:prstGeom prst="ellipse">
            <a:avLst/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32" name="Text 29"/>
          <p:cNvSpPr/>
          <p:nvPr/>
        </p:nvSpPr>
        <p:spPr>
          <a:xfrm>
            <a:off x="8357616" y="4078224"/>
            <a:ext cx="566928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6</a:t>
            </a:r>
            <a:endParaRPr lang="en-US" sz="1050" dirty="0"/>
          </a:p>
        </p:txBody>
      </p:sp>
      <p:sp>
        <p:nvSpPr>
          <p:cNvPr id="33" name="Text 30"/>
          <p:cNvSpPr/>
          <p:nvPr/>
        </p:nvSpPr>
        <p:spPr>
          <a:xfrm>
            <a:off x="9079992" y="3922776"/>
            <a:ext cx="202996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0F2747"/>
                </a:solidFill>
              </a:rPr>
              <a:t>Pengawas Pembina</a:t>
            </a:r>
            <a:endParaRPr lang="en-US" sz="1600" dirty="0"/>
          </a:p>
        </p:txBody>
      </p:sp>
      <p:sp>
        <p:nvSpPr>
          <p:cNvPr id="34" name="Text 31"/>
          <p:cNvSpPr/>
          <p:nvPr/>
        </p:nvSpPr>
        <p:spPr>
          <a:xfrm>
            <a:off x="8357616" y="4672584"/>
            <a:ext cx="281635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40" dirty="0">
                <a:solidFill>
                  <a:srgbClr val="667085"/>
                </a:solidFill>
              </a:rPr>
              <a:t>pendampingan • umpan balik • penguatan tindak lanjut</a:t>
            </a:r>
            <a:endParaRPr lang="en-US" sz="1140" dirty="0"/>
          </a:p>
        </p:txBody>
      </p:sp>
      <p:sp>
        <p:nvSpPr>
          <p:cNvPr id="35" name="Shape 32"/>
          <p:cNvSpPr/>
          <p:nvPr/>
        </p:nvSpPr>
        <p:spPr>
          <a:xfrm>
            <a:off x="2048256" y="5760720"/>
            <a:ext cx="8092440" cy="393192"/>
          </a:xfrm>
          <a:prstGeom prst="roundRect">
            <a:avLst>
              <a:gd name="adj" fmla="val 11628"/>
            </a:avLst>
          </a:prstGeom>
          <a:solidFill>
            <a:srgbClr val="EAF3FF"/>
          </a:solidFill>
          <a:ln w="12700">
            <a:solidFill>
              <a:srgbClr val="CFE3FB"/>
            </a:solidFill>
            <a:prstDash val="solid"/>
          </a:ln>
        </p:spPr>
      </p:sp>
      <p:sp>
        <p:nvSpPr>
          <p:cNvPr id="36" name="Text 33"/>
          <p:cNvSpPr/>
          <p:nvPr/>
        </p:nvSpPr>
        <p:spPr>
          <a:xfrm>
            <a:off x="2286000" y="5861304"/>
            <a:ext cx="7589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60" b="1" dirty="0">
                <a:solidFill>
                  <a:srgbClr val="1976D2"/>
                </a:solidFill>
              </a:rPr>
              <a:t>TPMPS mengoordinasikan — tetapi mutu menjadi tanggung jawab seluruh warga sekolah.</a:t>
            </a:r>
            <a:endParaRPr lang="en-US" sz="1160" dirty="0"/>
          </a:p>
        </p:txBody>
      </p:sp>
      <p:sp>
        <p:nvSpPr>
          <p:cNvPr id="37" name="Text 34"/>
          <p:cNvSpPr/>
          <p:nvPr/>
        </p:nvSpPr>
        <p:spPr>
          <a:xfrm>
            <a:off x="585216" y="6254496"/>
            <a:ext cx="10789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8A94A3"/>
                </a:solidFill>
              </a:rPr>
              <a:t>Sumber peran TPMPS: Materi Sesi-3 Konsep dan Implementasi SPMI.</a:t>
            </a:r>
            <a:endParaRPr lang="en-US" sz="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47472"/>
            <a:ext cx="10881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0F27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Komitmen resmi sekolah sudah ada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66928" y="850392"/>
            <a:ext cx="10698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Sekarang komitmen administratif harus diterjemahkan menjadi perilaku dan konsistensi.</a:t>
            </a:r>
            <a:endParaRPr lang="en-US" sz="1150" dirty="0"/>
          </a:p>
        </p:txBody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9960" y="283464"/>
            <a:ext cx="438912" cy="54864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58368" y="1325880"/>
            <a:ext cx="6656832" cy="4754880"/>
          </a:xfrm>
          <a:prstGeom prst="roundRect">
            <a:avLst>
              <a:gd name="adj" fmla="val 1538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960120" y="1627632"/>
            <a:ext cx="5440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0F2747"/>
                </a:solidFill>
              </a:rPr>
              <a:t>SMA Negeri 2 Kuningan menyatakan kesanggupan untuk:</a:t>
            </a:r>
            <a:endParaRPr lang="en-US" sz="1650" dirty="0"/>
          </a:p>
        </p:txBody>
      </p:sp>
      <p:sp>
        <p:nvSpPr>
          <p:cNvPr id="7" name="Shape 4"/>
          <p:cNvSpPr/>
          <p:nvPr/>
        </p:nvSpPr>
        <p:spPr>
          <a:xfrm>
            <a:off x="969264" y="2084832"/>
            <a:ext cx="365760" cy="292608"/>
          </a:xfrm>
          <a:prstGeom prst="roundRect">
            <a:avLst>
              <a:gd name="adj" fmla="val 18750"/>
            </a:avLst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969264" y="2157984"/>
            <a:ext cx="36576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b="1" dirty="0">
                <a:solidFill>
                  <a:srgbClr val="FFFFFF"/>
                </a:solidFill>
              </a:rPr>
              <a:t>1</a:t>
            </a:r>
            <a:endParaRPr lang="en-US" sz="880" dirty="0"/>
          </a:p>
        </p:txBody>
      </p:sp>
      <p:sp>
        <p:nvSpPr>
          <p:cNvPr id="9" name="Text 6"/>
          <p:cNvSpPr/>
          <p:nvPr/>
        </p:nvSpPr>
        <p:spPr>
          <a:xfrm>
            <a:off x="1481328" y="2075688"/>
            <a:ext cx="52852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1F2D3D"/>
                </a:solidFill>
              </a:rPr>
              <a:t>mengikuti seluruh rangkaian Program Sekolah Percontohan SPMI 2026</a:t>
            </a:r>
            <a:endParaRPr lang="en-US" sz="1120" dirty="0"/>
          </a:p>
        </p:txBody>
      </p:sp>
      <p:sp>
        <p:nvSpPr>
          <p:cNvPr id="10" name="Shape 7"/>
          <p:cNvSpPr/>
          <p:nvPr/>
        </p:nvSpPr>
        <p:spPr>
          <a:xfrm>
            <a:off x="969264" y="2578608"/>
            <a:ext cx="365760" cy="292608"/>
          </a:xfrm>
          <a:prstGeom prst="roundRect">
            <a:avLst>
              <a:gd name="adj" fmla="val 18750"/>
            </a:avLst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69264" y="2651760"/>
            <a:ext cx="36576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b="1" dirty="0">
                <a:solidFill>
                  <a:srgbClr val="FFFFFF"/>
                </a:solidFill>
              </a:rPr>
              <a:t>2</a:t>
            </a:r>
            <a:endParaRPr lang="en-US" sz="880" dirty="0"/>
          </a:p>
        </p:txBody>
      </p:sp>
      <p:sp>
        <p:nvSpPr>
          <p:cNvPr id="12" name="Text 9"/>
          <p:cNvSpPr/>
          <p:nvPr/>
        </p:nvSpPr>
        <p:spPr>
          <a:xfrm>
            <a:off x="1481328" y="2569464"/>
            <a:ext cx="52852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1F2D3D"/>
                </a:solidFill>
              </a:rPr>
              <a:t>membentuk dan/atau mengoptimalkan Tim Penjamin Mutu Pendidikan</a:t>
            </a:r>
            <a:endParaRPr lang="en-US" sz="1120" dirty="0"/>
          </a:p>
        </p:txBody>
      </p:sp>
      <p:sp>
        <p:nvSpPr>
          <p:cNvPr id="13" name="Shape 10"/>
          <p:cNvSpPr/>
          <p:nvPr/>
        </p:nvSpPr>
        <p:spPr>
          <a:xfrm>
            <a:off x="969264" y="3072384"/>
            <a:ext cx="365760" cy="292608"/>
          </a:xfrm>
          <a:prstGeom prst="roundRect">
            <a:avLst>
              <a:gd name="adj" fmla="val 18750"/>
            </a:avLst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969264" y="3145536"/>
            <a:ext cx="36576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b="1" dirty="0">
                <a:solidFill>
                  <a:srgbClr val="FFFFFF"/>
                </a:solidFill>
              </a:rPr>
              <a:t>3</a:t>
            </a:r>
            <a:endParaRPr lang="en-US" sz="880" dirty="0"/>
          </a:p>
        </p:txBody>
      </p:sp>
      <p:sp>
        <p:nvSpPr>
          <p:cNvPr id="15" name="Text 12"/>
          <p:cNvSpPr/>
          <p:nvPr/>
        </p:nvSpPr>
        <p:spPr>
          <a:xfrm>
            <a:off x="1481328" y="3063240"/>
            <a:ext cx="52852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1F2D3D"/>
                </a:solidFill>
              </a:rPr>
              <a:t>melaksanakan siklus SPMI secara konsisten</a:t>
            </a:r>
            <a:endParaRPr lang="en-US" sz="1120" dirty="0"/>
          </a:p>
        </p:txBody>
      </p:sp>
      <p:sp>
        <p:nvSpPr>
          <p:cNvPr id="16" name="Shape 13"/>
          <p:cNvSpPr/>
          <p:nvPr/>
        </p:nvSpPr>
        <p:spPr>
          <a:xfrm>
            <a:off x="969264" y="3566160"/>
            <a:ext cx="365760" cy="292608"/>
          </a:xfrm>
          <a:prstGeom prst="roundRect">
            <a:avLst>
              <a:gd name="adj" fmla="val 18750"/>
            </a:avLst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969264" y="3639312"/>
            <a:ext cx="36576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b="1" dirty="0">
                <a:solidFill>
                  <a:srgbClr val="FFFFFF"/>
                </a:solidFill>
              </a:rPr>
              <a:t>4</a:t>
            </a:r>
            <a:endParaRPr lang="en-US" sz="880" dirty="0"/>
          </a:p>
        </p:txBody>
      </p:sp>
      <p:sp>
        <p:nvSpPr>
          <p:cNvPr id="18" name="Text 15"/>
          <p:cNvSpPr/>
          <p:nvPr/>
        </p:nvSpPr>
        <p:spPr>
          <a:xfrm>
            <a:off x="1481328" y="3557016"/>
            <a:ext cx="52852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1F2D3D"/>
                </a:solidFill>
              </a:rPr>
              <a:t>memanfaatkan Rapor Pendidikan dan sumber data mutu lainnya</a:t>
            </a:r>
            <a:endParaRPr lang="en-US" sz="1120" dirty="0"/>
          </a:p>
        </p:txBody>
      </p:sp>
      <p:sp>
        <p:nvSpPr>
          <p:cNvPr id="19" name="Shape 16"/>
          <p:cNvSpPr/>
          <p:nvPr/>
        </p:nvSpPr>
        <p:spPr>
          <a:xfrm>
            <a:off x="969264" y="4059936"/>
            <a:ext cx="365760" cy="292608"/>
          </a:xfrm>
          <a:prstGeom prst="roundRect">
            <a:avLst>
              <a:gd name="adj" fmla="val 18750"/>
            </a:avLst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969264" y="4133088"/>
            <a:ext cx="36576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b="1" dirty="0">
                <a:solidFill>
                  <a:srgbClr val="FFFFFF"/>
                </a:solidFill>
              </a:rPr>
              <a:t>5</a:t>
            </a:r>
            <a:endParaRPr lang="en-US" sz="880" dirty="0"/>
          </a:p>
        </p:txBody>
      </p:sp>
      <p:sp>
        <p:nvSpPr>
          <p:cNvPr id="21" name="Text 18"/>
          <p:cNvSpPr/>
          <p:nvPr/>
        </p:nvSpPr>
        <p:spPr>
          <a:xfrm>
            <a:off x="1481328" y="4050792"/>
            <a:ext cx="52852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1F2D3D"/>
                </a:solidFill>
              </a:rPr>
              <a:t>menyusun serta melaksanakan tindak lanjut dan mengintegrasikannya ke perencanaan/anggaran</a:t>
            </a:r>
            <a:endParaRPr lang="en-US" sz="1120" dirty="0"/>
          </a:p>
        </p:txBody>
      </p:sp>
      <p:sp>
        <p:nvSpPr>
          <p:cNvPr id="22" name="Shape 19"/>
          <p:cNvSpPr/>
          <p:nvPr/>
        </p:nvSpPr>
        <p:spPr>
          <a:xfrm>
            <a:off x="969264" y="4553712"/>
            <a:ext cx="365760" cy="292608"/>
          </a:xfrm>
          <a:prstGeom prst="roundRect">
            <a:avLst>
              <a:gd name="adj" fmla="val 18750"/>
            </a:avLst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969264" y="4626864"/>
            <a:ext cx="36576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b="1" dirty="0">
                <a:solidFill>
                  <a:srgbClr val="FFFFFF"/>
                </a:solidFill>
              </a:rPr>
              <a:t>6</a:t>
            </a:r>
            <a:endParaRPr lang="en-US" sz="880" dirty="0"/>
          </a:p>
        </p:txBody>
      </p:sp>
      <p:sp>
        <p:nvSpPr>
          <p:cNvPr id="24" name="Text 21"/>
          <p:cNvSpPr/>
          <p:nvPr/>
        </p:nvSpPr>
        <p:spPr>
          <a:xfrm>
            <a:off x="1481328" y="4544568"/>
            <a:ext cx="52852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1F2D3D"/>
                </a:solidFill>
              </a:rPr>
              <a:t>menjaga keberlanjutan SPMI hingga menjadi budaya mutu</a:t>
            </a:r>
            <a:endParaRPr lang="en-US" sz="1120" dirty="0"/>
          </a:p>
        </p:txBody>
      </p:sp>
      <p:sp>
        <p:nvSpPr>
          <p:cNvPr id="25" name="Shape 22"/>
          <p:cNvSpPr/>
          <p:nvPr/>
        </p:nvSpPr>
        <p:spPr>
          <a:xfrm>
            <a:off x="969264" y="5047488"/>
            <a:ext cx="365760" cy="292608"/>
          </a:xfrm>
          <a:prstGeom prst="roundRect">
            <a:avLst>
              <a:gd name="adj" fmla="val 18750"/>
            </a:avLst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969264" y="5120640"/>
            <a:ext cx="36576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b="1" dirty="0">
                <a:solidFill>
                  <a:srgbClr val="FFFFFF"/>
                </a:solidFill>
              </a:rPr>
              <a:t>7</a:t>
            </a:r>
            <a:endParaRPr lang="en-US" sz="880" dirty="0"/>
          </a:p>
        </p:txBody>
      </p:sp>
      <p:sp>
        <p:nvSpPr>
          <p:cNvPr id="27" name="Text 24"/>
          <p:cNvSpPr/>
          <p:nvPr/>
        </p:nvSpPr>
        <p:spPr>
          <a:xfrm>
            <a:off x="1481328" y="5038344"/>
            <a:ext cx="52852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dirty="0">
                <a:solidFill>
                  <a:srgbClr val="1F2D3D"/>
                </a:solidFill>
              </a:rPr>
              <a:t>mendiseminasikan praktik baik implementasi SPMI</a:t>
            </a:r>
            <a:endParaRPr lang="en-US" sz="1120" dirty="0"/>
          </a:p>
        </p:txBody>
      </p:sp>
      <p:sp>
        <p:nvSpPr>
          <p:cNvPr id="28" name="Shape 25"/>
          <p:cNvSpPr/>
          <p:nvPr/>
        </p:nvSpPr>
        <p:spPr>
          <a:xfrm>
            <a:off x="7543800" y="1325880"/>
            <a:ext cx="3977640" cy="4754880"/>
          </a:xfrm>
          <a:prstGeom prst="roundRect">
            <a:avLst>
              <a:gd name="adj" fmla="val 1839"/>
            </a:avLst>
          </a:prstGeom>
          <a:solidFill>
            <a:srgbClr val="F9FBFD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pic>
        <p:nvPicPr>
          <p:cNvPr id="29" name="Image 1" descr="/mnt/data/ppt_assets/smanda_commitment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5552" y="1618488"/>
            <a:ext cx="3355848" cy="4169664"/>
          </a:xfrm>
          <a:prstGeom prst="rect">
            <a:avLst/>
          </a:prstGeom>
        </p:spPr>
      </p:pic>
      <p:sp>
        <p:nvSpPr>
          <p:cNvPr id="30" name="Shape 26"/>
          <p:cNvSpPr/>
          <p:nvPr/>
        </p:nvSpPr>
        <p:spPr>
          <a:xfrm>
            <a:off x="8083296" y="5431536"/>
            <a:ext cx="2889504" cy="384048"/>
          </a:xfrm>
          <a:prstGeom prst="roundRect">
            <a:avLst>
              <a:gd name="adj" fmla="val 11905"/>
            </a:avLst>
          </a:prstGeom>
          <a:solidFill>
            <a:srgbClr val="FFFFFF">
              <a:alpha val="93000"/>
            </a:srgbClr>
          </a:solidFill>
          <a:ln w="12700">
            <a:solidFill>
              <a:srgbClr val="D8E1EA"/>
            </a:solidFill>
            <a:prstDash val="solid"/>
          </a:ln>
        </p:spPr>
      </p:sp>
      <p:sp>
        <p:nvSpPr>
          <p:cNvPr id="31" name="Text 27"/>
          <p:cNvSpPr/>
          <p:nvPr/>
        </p:nvSpPr>
        <p:spPr>
          <a:xfrm>
            <a:off x="8174736" y="5550408"/>
            <a:ext cx="26974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b="1" dirty="0">
                <a:solidFill>
                  <a:srgbClr val="0F2747"/>
                </a:solidFill>
              </a:rPr>
              <a:t>Surat Pernyataan Komitmen • 29 Juli 2026</a:t>
            </a:r>
            <a:endParaRPr lang="en-US" sz="880" dirty="0"/>
          </a:p>
        </p:txBody>
      </p:sp>
      <p:sp>
        <p:nvSpPr>
          <p:cNvPr id="32" name="Text 28"/>
          <p:cNvSpPr/>
          <p:nvPr/>
        </p:nvSpPr>
        <p:spPr>
          <a:xfrm>
            <a:off x="585216" y="6254496"/>
            <a:ext cx="10789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8A94A3"/>
                </a:solidFill>
              </a:rPr>
              <a:t>Sumber: Surat Pernyataan Komitmen Kesiapan Melaksanakan Program Sekolah Percontohan SPMI, SMA Negeri 2 Kuningan.</a:t>
            </a:r>
            <a:endParaRPr lang="en-US" sz="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47472"/>
            <a:ext cx="10881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0F27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Dari komitmen ke kebiasaan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66928" y="850392"/>
            <a:ext cx="10698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Budaya mutu terbentuk ketika perilaku kerja sehari-hari berubah.</a:t>
            </a:r>
            <a:endParaRPr lang="en-US" sz="1150" dirty="0"/>
          </a:p>
        </p:txBody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9960" y="283464"/>
            <a:ext cx="438912" cy="54864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58368" y="1353312"/>
            <a:ext cx="5212080" cy="512064"/>
          </a:xfrm>
          <a:prstGeom prst="roundRect">
            <a:avLst>
              <a:gd name="adj" fmla="val 7143"/>
            </a:avLst>
          </a:prstGeom>
          <a:solidFill>
            <a:srgbClr val="FBEDEC"/>
          </a:solidFill>
          <a:ln w="12700">
            <a:solidFill>
              <a:srgbClr val="F4D2CF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932688" y="1517904"/>
            <a:ext cx="46177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D9534F"/>
                </a:solidFill>
              </a:rPr>
              <a:t>Bukan budaya mutu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6309360" y="1353312"/>
            <a:ext cx="5212080" cy="512064"/>
          </a:xfrm>
          <a:prstGeom prst="roundRect">
            <a:avLst>
              <a:gd name="adj" fmla="val 7143"/>
            </a:avLst>
          </a:prstGeom>
          <a:solidFill>
            <a:srgbClr val="EAF7F1"/>
          </a:solidFill>
          <a:ln w="12700">
            <a:solidFill>
              <a:srgbClr val="CFE9DE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6583680" y="1517904"/>
            <a:ext cx="46177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1A9B68"/>
                </a:solidFill>
              </a:rPr>
              <a:t>Budaya mutu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658368" y="2039112"/>
            <a:ext cx="5212080" cy="612648"/>
          </a:xfrm>
          <a:prstGeom prst="roundRect">
            <a:avLst>
              <a:gd name="adj" fmla="val 1194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859536" y="2176272"/>
            <a:ext cx="25603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D9534F"/>
                </a:solidFill>
              </a:rPr>
              <a:t>×</a:t>
            </a:r>
            <a:endParaRPr lang="en-US" sz="1800" dirty="0"/>
          </a:p>
        </p:txBody>
      </p:sp>
      <p:sp>
        <p:nvSpPr>
          <p:cNvPr id="11" name="Text 8"/>
          <p:cNvSpPr/>
          <p:nvPr/>
        </p:nvSpPr>
        <p:spPr>
          <a:xfrm>
            <a:off x="1234440" y="2148840"/>
            <a:ext cx="42976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1F2D3D"/>
                </a:solidFill>
              </a:rPr>
              <a:t>Rapat dimulai dari opini</a:t>
            </a:r>
            <a:endParaRPr lang="en-US" sz="1170" dirty="0"/>
          </a:p>
        </p:txBody>
      </p:sp>
      <p:sp>
        <p:nvSpPr>
          <p:cNvPr id="12" name="Shape 9"/>
          <p:cNvSpPr/>
          <p:nvPr/>
        </p:nvSpPr>
        <p:spPr>
          <a:xfrm>
            <a:off x="6309360" y="2039112"/>
            <a:ext cx="5212080" cy="612648"/>
          </a:xfrm>
          <a:prstGeom prst="roundRect">
            <a:avLst>
              <a:gd name="adj" fmla="val 1194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6510528" y="2167128"/>
            <a:ext cx="274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A9B68"/>
                </a:solidFill>
              </a:rPr>
              <a:t>✓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6894576" y="2148840"/>
            <a:ext cx="431596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1F2D3D"/>
                </a:solidFill>
              </a:rPr>
              <a:t>Rapat dimulai dari data dan pertanyaan masalah</a:t>
            </a:r>
            <a:endParaRPr lang="en-US" sz="1170" dirty="0"/>
          </a:p>
        </p:txBody>
      </p:sp>
      <p:sp>
        <p:nvSpPr>
          <p:cNvPr id="15" name="Shape 12"/>
          <p:cNvSpPr/>
          <p:nvPr/>
        </p:nvSpPr>
        <p:spPr>
          <a:xfrm>
            <a:off x="658368" y="2816352"/>
            <a:ext cx="5212080" cy="612648"/>
          </a:xfrm>
          <a:prstGeom prst="roundRect">
            <a:avLst>
              <a:gd name="adj" fmla="val 11940"/>
            </a:avLst>
          </a:prstGeom>
          <a:solidFill>
            <a:srgbClr val="FCFCFD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859536" y="2953512"/>
            <a:ext cx="25603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D9534F"/>
                </a:solidFill>
              </a:rPr>
              <a:t>×</a:t>
            </a:r>
            <a:endParaRPr lang="en-US" sz="1800" dirty="0"/>
          </a:p>
        </p:txBody>
      </p:sp>
      <p:sp>
        <p:nvSpPr>
          <p:cNvPr id="17" name="Text 14"/>
          <p:cNvSpPr/>
          <p:nvPr/>
        </p:nvSpPr>
        <p:spPr>
          <a:xfrm>
            <a:off x="1234440" y="2926080"/>
            <a:ext cx="42976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1F2D3D"/>
                </a:solidFill>
              </a:rPr>
              <a:t>Kegiatan dianggap selesai ketika acara selesai</a:t>
            </a:r>
            <a:endParaRPr lang="en-US" sz="1170" dirty="0"/>
          </a:p>
        </p:txBody>
      </p:sp>
      <p:sp>
        <p:nvSpPr>
          <p:cNvPr id="18" name="Shape 15"/>
          <p:cNvSpPr/>
          <p:nvPr/>
        </p:nvSpPr>
        <p:spPr>
          <a:xfrm>
            <a:off x="6309360" y="2816352"/>
            <a:ext cx="5212080" cy="612648"/>
          </a:xfrm>
          <a:prstGeom prst="roundRect">
            <a:avLst>
              <a:gd name="adj" fmla="val 11940"/>
            </a:avLst>
          </a:prstGeom>
          <a:solidFill>
            <a:srgbClr val="FCFCFD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510528" y="2944368"/>
            <a:ext cx="274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A9B68"/>
                </a:solidFill>
              </a:rPr>
              <a:t>✓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6894576" y="2926080"/>
            <a:ext cx="431596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1F2D3D"/>
                </a:solidFill>
              </a:rPr>
              <a:t>Kegiatan selesai ketika output, evidence, dan dampak diperiksa</a:t>
            </a:r>
            <a:endParaRPr lang="en-US" sz="1170" dirty="0"/>
          </a:p>
        </p:txBody>
      </p:sp>
      <p:sp>
        <p:nvSpPr>
          <p:cNvPr id="21" name="Shape 18"/>
          <p:cNvSpPr/>
          <p:nvPr/>
        </p:nvSpPr>
        <p:spPr>
          <a:xfrm>
            <a:off x="658368" y="3593592"/>
            <a:ext cx="5212080" cy="612648"/>
          </a:xfrm>
          <a:prstGeom prst="roundRect">
            <a:avLst>
              <a:gd name="adj" fmla="val 1194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859536" y="3730752"/>
            <a:ext cx="25603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D9534F"/>
                </a:solidFill>
              </a:rPr>
              <a:t>×</a:t>
            </a:r>
            <a:endParaRPr lang="en-US" sz="1800" dirty="0"/>
          </a:p>
        </p:txBody>
      </p:sp>
      <p:sp>
        <p:nvSpPr>
          <p:cNvPr id="23" name="Text 20"/>
          <p:cNvSpPr/>
          <p:nvPr/>
        </p:nvSpPr>
        <p:spPr>
          <a:xfrm>
            <a:off x="1234440" y="3703320"/>
            <a:ext cx="42976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1F2D3D"/>
                </a:solidFill>
              </a:rPr>
              <a:t>Masalah cenderung ditutupi</a:t>
            </a:r>
            <a:endParaRPr lang="en-US" sz="1170" dirty="0"/>
          </a:p>
        </p:txBody>
      </p:sp>
      <p:sp>
        <p:nvSpPr>
          <p:cNvPr id="24" name="Shape 21"/>
          <p:cNvSpPr/>
          <p:nvPr/>
        </p:nvSpPr>
        <p:spPr>
          <a:xfrm>
            <a:off x="6309360" y="3593592"/>
            <a:ext cx="5212080" cy="612648"/>
          </a:xfrm>
          <a:prstGeom prst="roundRect">
            <a:avLst>
              <a:gd name="adj" fmla="val 1194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6510528" y="3721608"/>
            <a:ext cx="274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A9B68"/>
                </a:solidFill>
              </a:rPr>
              <a:t>✓</a:t>
            </a:r>
            <a:endParaRPr lang="en-US" sz="1600" dirty="0"/>
          </a:p>
        </p:txBody>
      </p:sp>
      <p:sp>
        <p:nvSpPr>
          <p:cNvPr id="26" name="Text 23"/>
          <p:cNvSpPr/>
          <p:nvPr/>
        </p:nvSpPr>
        <p:spPr>
          <a:xfrm>
            <a:off x="6894576" y="3703320"/>
            <a:ext cx="431596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1F2D3D"/>
                </a:solidFill>
              </a:rPr>
              <a:t>Masalah dibuka secara aman untuk dicari akar dan solusinya</a:t>
            </a:r>
            <a:endParaRPr lang="en-US" sz="1170" dirty="0"/>
          </a:p>
        </p:txBody>
      </p:sp>
      <p:sp>
        <p:nvSpPr>
          <p:cNvPr id="27" name="Shape 24"/>
          <p:cNvSpPr/>
          <p:nvPr/>
        </p:nvSpPr>
        <p:spPr>
          <a:xfrm>
            <a:off x="658368" y="4370832"/>
            <a:ext cx="5212080" cy="612648"/>
          </a:xfrm>
          <a:prstGeom prst="roundRect">
            <a:avLst>
              <a:gd name="adj" fmla="val 11940"/>
            </a:avLst>
          </a:prstGeom>
          <a:solidFill>
            <a:srgbClr val="FCFCFD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859536" y="4507992"/>
            <a:ext cx="25603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D9534F"/>
                </a:solidFill>
              </a:rPr>
              <a:t>×</a:t>
            </a:r>
            <a:endParaRPr lang="en-US" sz="1800" dirty="0"/>
          </a:p>
        </p:txBody>
      </p:sp>
      <p:sp>
        <p:nvSpPr>
          <p:cNvPr id="29" name="Text 26"/>
          <p:cNvSpPr/>
          <p:nvPr/>
        </p:nvSpPr>
        <p:spPr>
          <a:xfrm>
            <a:off x="1234440" y="4480560"/>
            <a:ext cx="42976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1F2D3D"/>
                </a:solidFill>
              </a:rPr>
              <a:t>Dokumen dibuat ketika diminta</a:t>
            </a:r>
            <a:endParaRPr lang="en-US" sz="1170" dirty="0"/>
          </a:p>
        </p:txBody>
      </p:sp>
      <p:sp>
        <p:nvSpPr>
          <p:cNvPr id="30" name="Shape 27"/>
          <p:cNvSpPr/>
          <p:nvPr/>
        </p:nvSpPr>
        <p:spPr>
          <a:xfrm>
            <a:off x="6309360" y="4370832"/>
            <a:ext cx="5212080" cy="612648"/>
          </a:xfrm>
          <a:prstGeom prst="roundRect">
            <a:avLst>
              <a:gd name="adj" fmla="val 11940"/>
            </a:avLst>
          </a:prstGeom>
          <a:solidFill>
            <a:srgbClr val="FCFCFD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6510528" y="4498848"/>
            <a:ext cx="274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A9B68"/>
                </a:solidFill>
              </a:rPr>
              <a:t>✓</a:t>
            </a:r>
            <a:endParaRPr lang="en-US" sz="1600" dirty="0"/>
          </a:p>
        </p:txBody>
      </p:sp>
      <p:sp>
        <p:nvSpPr>
          <p:cNvPr id="32" name="Text 29"/>
          <p:cNvSpPr/>
          <p:nvPr/>
        </p:nvSpPr>
        <p:spPr>
          <a:xfrm>
            <a:off x="6894576" y="4480560"/>
            <a:ext cx="431596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1F2D3D"/>
                </a:solidFill>
              </a:rPr>
              <a:t>Evidence dikumpulkan sejak proses berlangsung</a:t>
            </a:r>
            <a:endParaRPr lang="en-US" sz="1170" dirty="0"/>
          </a:p>
        </p:txBody>
      </p:sp>
      <p:sp>
        <p:nvSpPr>
          <p:cNvPr id="33" name="Shape 30"/>
          <p:cNvSpPr/>
          <p:nvPr/>
        </p:nvSpPr>
        <p:spPr>
          <a:xfrm>
            <a:off x="658368" y="5148072"/>
            <a:ext cx="5212080" cy="612648"/>
          </a:xfrm>
          <a:prstGeom prst="roundRect">
            <a:avLst>
              <a:gd name="adj" fmla="val 1194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34" name="Text 31"/>
          <p:cNvSpPr/>
          <p:nvPr/>
        </p:nvSpPr>
        <p:spPr>
          <a:xfrm>
            <a:off x="859536" y="5285232"/>
            <a:ext cx="25603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D9534F"/>
                </a:solidFill>
              </a:rPr>
              <a:t>×</a:t>
            </a:r>
            <a:endParaRPr lang="en-US" sz="1800" dirty="0"/>
          </a:p>
        </p:txBody>
      </p:sp>
      <p:sp>
        <p:nvSpPr>
          <p:cNvPr id="35" name="Text 32"/>
          <p:cNvSpPr/>
          <p:nvPr/>
        </p:nvSpPr>
        <p:spPr>
          <a:xfrm>
            <a:off x="1234440" y="5257800"/>
            <a:ext cx="42976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1F2D3D"/>
                </a:solidFill>
              </a:rPr>
              <a:t>Tindak lanjut hanya berupa “akan diperbaiki”</a:t>
            </a:r>
            <a:endParaRPr lang="en-US" sz="1170" dirty="0"/>
          </a:p>
        </p:txBody>
      </p:sp>
      <p:sp>
        <p:nvSpPr>
          <p:cNvPr id="36" name="Shape 33"/>
          <p:cNvSpPr/>
          <p:nvPr/>
        </p:nvSpPr>
        <p:spPr>
          <a:xfrm>
            <a:off x="6309360" y="5148072"/>
            <a:ext cx="5212080" cy="612648"/>
          </a:xfrm>
          <a:prstGeom prst="roundRect">
            <a:avLst>
              <a:gd name="adj" fmla="val 1194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37" name="Text 34"/>
          <p:cNvSpPr/>
          <p:nvPr/>
        </p:nvSpPr>
        <p:spPr>
          <a:xfrm>
            <a:off x="6510528" y="5276088"/>
            <a:ext cx="274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A9B68"/>
                </a:solidFill>
              </a:rPr>
              <a:t>✓</a:t>
            </a:r>
            <a:endParaRPr lang="en-US" sz="1600" dirty="0"/>
          </a:p>
        </p:txBody>
      </p:sp>
      <p:sp>
        <p:nvSpPr>
          <p:cNvPr id="38" name="Text 35"/>
          <p:cNvSpPr/>
          <p:nvPr/>
        </p:nvSpPr>
        <p:spPr>
          <a:xfrm>
            <a:off x="6894576" y="5257800"/>
            <a:ext cx="431596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1F2D3D"/>
                </a:solidFill>
              </a:rPr>
              <a:t>Tindak lanjut punya PIC, tenggat, bukti, dan verifikasi</a:t>
            </a:r>
            <a:endParaRPr lang="en-US" sz="117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47472"/>
            <a:ext cx="10881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0F27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Kesepakatan kita hari ini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66928" y="850392"/>
            <a:ext cx="10698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Lima perilaku yang kita sepakati untuk dijaga bersama.</a:t>
            </a:r>
            <a:endParaRPr lang="en-US" sz="1150" dirty="0"/>
          </a:p>
        </p:txBody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9960" y="283464"/>
            <a:ext cx="438912" cy="54864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58368" y="1389888"/>
            <a:ext cx="10863072" cy="713232"/>
          </a:xfrm>
          <a:prstGeom prst="roundRect">
            <a:avLst>
              <a:gd name="adj" fmla="val 10256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868680" y="1517904"/>
            <a:ext cx="640080" cy="438912"/>
          </a:xfrm>
          <a:prstGeom prst="roundRect">
            <a:avLst>
              <a:gd name="adj" fmla="val 12500"/>
            </a:avLst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868680" y="1655064"/>
            <a:ext cx="6400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01</a:t>
            </a:r>
            <a:endParaRPr lang="en-US" sz="1050" dirty="0"/>
          </a:p>
        </p:txBody>
      </p:sp>
      <p:sp>
        <p:nvSpPr>
          <p:cNvPr id="8" name="Text 5"/>
          <p:cNvSpPr/>
          <p:nvPr/>
        </p:nvSpPr>
        <p:spPr>
          <a:xfrm>
            <a:off x="1737360" y="1517904"/>
            <a:ext cx="1874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0F2747"/>
                </a:solidFill>
              </a:rPr>
              <a:t>Data dulu</a:t>
            </a:r>
            <a:endParaRPr lang="en-US" sz="1550" dirty="0"/>
          </a:p>
        </p:txBody>
      </p:sp>
      <p:sp>
        <p:nvSpPr>
          <p:cNvPr id="9" name="Text 6"/>
          <p:cNvSpPr/>
          <p:nvPr/>
        </p:nvSpPr>
        <p:spPr>
          <a:xfrm>
            <a:off x="3657600" y="1527048"/>
            <a:ext cx="7360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60" dirty="0">
                <a:solidFill>
                  <a:srgbClr val="667085"/>
                </a:solidFill>
              </a:rPr>
              <a:t>setiap masalah dan keputusan penting dimulai dari data yang dapat ditelusuri</a:t>
            </a:r>
            <a:endParaRPr lang="en-US" sz="1160" dirty="0"/>
          </a:p>
        </p:txBody>
      </p:sp>
      <p:sp>
        <p:nvSpPr>
          <p:cNvPr id="10" name="Shape 7"/>
          <p:cNvSpPr/>
          <p:nvPr/>
        </p:nvSpPr>
        <p:spPr>
          <a:xfrm>
            <a:off x="658368" y="2304288"/>
            <a:ext cx="10863072" cy="713232"/>
          </a:xfrm>
          <a:prstGeom prst="roundRect">
            <a:avLst>
              <a:gd name="adj" fmla="val 10256"/>
            </a:avLst>
          </a:prstGeom>
          <a:solidFill>
            <a:srgbClr val="F9FBFD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868680" y="2432304"/>
            <a:ext cx="640080" cy="438912"/>
          </a:xfrm>
          <a:prstGeom prst="roundRect">
            <a:avLst>
              <a:gd name="adj" fmla="val 12500"/>
            </a:avLst>
          </a:prstGeom>
          <a:solidFill>
            <a:srgbClr val="1AA7A1"/>
          </a:solidFill>
          <a:ln w="12700">
            <a:solidFill>
              <a:srgbClr val="1AA7A1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68680" y="2569464"/>
            <a:ext cx="6400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02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1737360" y="2432304"/>
            <a:ext cx="1874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0F2747"/>
                </a:solidFill>
              </a:rPr>
              <a:t>Evidence sejak awal</a:t>
            </a:r>
            <a:endParaRPr lang="en-US" sz="1550" dirty="0"/>
          </a:p>
        </p:txBody>
      </p:sp>
      <p:sp>
        <p:nvSpPr>
          <p:cNvPr id="14" name="Text 11"/>
          <p:cNvSpPr/>
          <p:nvPr/>
        </p:nvSpPr>
        <p:spPr>
          <a:xfrm>
            <a:off x="3657600" y="2441448"/>
            <a:ext cx="7360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60" dirty="0">
                <a:solidFill>
                  <a:srgbClr val="667085"/>
                </a:solidFill>
              </a:rPr>
              <a:t>bukti bukan dicari di akhir; bukti direncanakan dan dikumpulkan sepanjang proses</a:t>
            </a:r>
            <a:endParaRPr lang="en-US" sz="1160" dirty="0"/>
          </a:p>
        </p:txBody>
      </p:sp>
      <p:sp>
        <p:nvSpPr>
          <p:cNvPr id="15" name="Shape 12"/>
          <p:cNvSpPr/>
          <p:nvPr/>
        </p:nvSpPr>
        <p:spPr>
          <a:xfrm>
            <a:off x="658368" y="3218688"/>
            <a:ext cx="10863072" cy="713232"/>
          </a:xfrm>
          <a:prstGeom prst="roundRect">
            <a:avLst>
              <a:gd name="adj" fmla="val 10256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16" name="Shape 13"/>
          <p:cNvSpPr/>
          <p:nvPr/>
        </p:nvSpPr>
        <p:spPr>
          <a:xfrm>
            <a:off x="868680" y="3346704"/>
            <a:ext cx="640080" cy="438912"/>
          </a:xfrm>
          <a:prstGeom prst="roundRect">
            <a:avLst>
              <a:gd name="adj" fmla="val 12500"/>
            </a:avLst>
          </a:prstGeom>
          <a:solidFill>
            <a:srgbClr val="7B61C9"/>
          </a:solidFill>
          <a:ln w="12700">
            <a:solidFill>
              <a:srgbClr val="7B61C9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868680" y="3483864"/>
            <a:ext cx="6400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03</a:t>
            </a:r>
            <a:endParaRPr lang="en-US" sz="1050" dirty="0"/>
          </a:p>
        </p:txBody>
      </p:sp>
      <p:sp>
        <p:nvSpPr>
          <p:cNvPr id="18" name="Text 15"/>
          <p:cNvSpPr/>
          <p:nvPr/>
        </p:nvSpPr>
        <p:spPr>
          <a:xfrm>
            <a:off x="1737360" y="3346704"/>
            <a:ext cx="1874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0F2747"/>
                </a:solidFill>
              </a:rPr>
              <a:t>Refleksi terbuka</a:t>
            </a:r>
            <a:endParaRPr lang="en-US" sz="1550" dirty="0"/>
          </a:p>
        </p:txBody>
      </p:sp>
      <p:sp>
        <p:nvSpPr>
          <p:cNvPr id="19" name="Text 16"/>
          <p:cNvSpPr/>
          <p:nvPr/>
        </p:nvSpPr>
        <p:spPr>
          <a:xfrm>
            <a:off x="3657600" y="3355848"/>
            <a:ext cx="7360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60" dirty="0">
                <a:solidFill>
                  <a:srgbClr val="667085"/>
                </a:solidFill>
              </a:rPr>
              <a:t>kita membahas hambatan tanpa saling menyalahkan, lalu mencari akar dan solusi</a:t>
            </a:r>
            <a:endParaRPr lang="en-US" sz="1160" dirty="0"/>
          </a:p>
        </p:txBody>
      </p:sp>
      <p:sp>
        <p:nvSpPr>
          <p:cNvPr id="20" name="Shape 17"/>
          <p:cNvSpPr/>
          <p:nvPr/>
        </p:nvSpPr>
        <p:spPr>
          <a:xfrm>
            <a:off x="658368" y="4133088"/>
            <a:ext cx="10863072" cy="713232"/>
          </a:xfrm>
          <a:prstGeom prst="roundRect">
            <a:avLst>
              <a:gd name="adj" fmla="val 10256"/>
            </a:avLst>
          </a:prstGeom>
          <a:solidFill>
            <a:srgbClr val="F9FBFD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21" name="Shape 18"/>
          <p:cNvSpPr/>
          <p:nvPr/>
        </p:nvSpPr>
        <p:spPr>
          <a:xfrm>
            <a:off x="868680" y="4261104"/>
            <a:ext cx="640080" cy="438912"/>
          </a:xfrm>
          <a:prstGeom prst="roundRect">
            <a:avLst>
              <a:gd name="adj" fmla="val 12500"/>
            </a:avLst>
          </a:prstGeom>
          <a:solidFill>
            <a:srgbClr val="E66B5B"/>
          </a:solidFill>
          <a:ln w="12700">
            <a:solidFill>
              <a:srgbClr val="E66B5B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868680" y="4398264"/>
            <a:ext cx="6400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04</a:t>
            </a:r>
            <a:endParaRPr lang="en-US" sz="1050" dirty="0"/>
          </a:p>
        </p:txBody>
      </p:sp>
      <p:sp>
        <p:nvSpPr>
          <p:cNvPr id="23" name="Text 20"/>
          <p:cNvSpPr/>
          <p:nvPr/>
        </p:nvSpPr>
        <p:spPr>
          <a:xfrm>
            <a:off x="1737360" y="4261104"/>
            <a:ext cx="1874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0F2747"/>
                </a:solidFill>
              </a:rPr>
              <a:t>Tindak lanjut sampai tuntas</a:t>
            </a:r>
            <a:endParaRPr lang="en-US" sz="1550" dirty="0"/>
          </a:p>
        </p:txBody>
      </p:sp>
      <p:sp>
        <p:nvSpPr>
          <p:cNvPr id="24" name="Text 21"/>
          <p:cNvSpPr/>
          <p:nvPr/>
        </p:nvSpPr>
        <p:spPr>
          <a:xfrm>
            <a:off x="3657600" y="4270248"/>
            <a:ext cx="7360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60" dirty="0">
                <a:solidFill>
                  <a:srgbClr val="667085"/>
                </a:solidFill>
              </a:rPr>
              <a:t>setiap rekomendasi memiliki PIC, tenggat, status, bukti, dan verifikasi</a:t>
            </a:r>
            <a:endParaRPr lang="en-US" sz="1160" dirty="0"/>
          </a:p>
        </p:txBody>
      </p:sp>
      <p:sp>
        <p:nvSpPr>
          <p:cNvPr id="25" name="Shape 22"/>
          <p:cNvSpPr/>
          <p:nvPr/>
        </p:nvSpPr>
        <p:spPr>
          <a:xfrm>
            <a:off x="658368" y="5047488"/>
            <a:ext cx="10863072" cy="713232"/>
          </a:xfrm>
          <a:prstGeom prst="roundRect">
            <a:avLst>
              <a:gd name="adj" fmla="val 10256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26" name="Shape 23"/>
          <p:cNvSpPr/>
          <p:nvPr/>
        </p:nvSpPr>
        <p:spPr>
          <a:xfrm>
            <a:off x="868680" y="5175504"/>
            <a:ext cx="640080" cy="438912"/>
          </a:xfrm>
          <a:prstGeom prst="roundRect">
            <a:avLst>
              <a:gd name="adj" fmla="val 12500"/>
            </a:avLst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868680" y="5312664"/>
            <a:ext cx="64008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05</a:t>
            </a:r>
            <a:endParaRPr lang="en-US" sz="1050" dirty="0"/>
          </a:p>
        </p:txBody>
      </p:sp>
      <p:sp>
        <p:nvSpPr>
          <p:cNvPr id="28" name="Text 25"/>
          <p:cNvSpPr/>
          <p:nvPr/>
        </p:nvSpPr>
        <p:spPr>
          <a:xfrm>
            <a:off x="1737360" y="5175504"/>
            <a:ext cx="1874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0F2747"/>
                </a:solidFill>
              </a:rPr>
              <a:t>Praktik baik dibagikan</a:t>
            </a:r>
            <a:endParaRPr lang="en-US" sz="1550" dirty="0"/>
          </a:p>
        </p:txBody>
      </p:sp>
      <p:sp>
        <p:nvSpPr>
          <p:cNvPr id="29" name="Text 26"/>
          <p:cNvSpPr/>
          <p:nvPr/>
        </p:nvSpPr>
        <p:spPr>
          <a:xfrm>
            <a:off x="3657600" y="5184648"/>
            <a:ext cx="7360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60" dirty="0">
                <a:solidFill>
                  <a:srgbClr val="667085"/>
                </a:solidFill>
              </a:rPr>
              <a:t>yang terbukti efektif dipertahankan, diperluas, dan menjadi pembelajaran bersama</a:t>
            </a:r>
            <a:endParaRPr lang="en-US" sz="1160" dirty="0"/>
          </a:p>
        </p:txBody>
      </p:sp>
      <p:sp>
        <p:nvSpPr>
          <p:cNvPr id="30" name="Shape 27"/>
          <p:cNvSpPr/>
          <p:nvPr/>
        </p:nvSpPr>
        <p:spPr>
          <a:xfrm>
            <a:off x="1280160" y="6062472"/>
            <a:ext cx="9646920" cy="274320"/>
          </a:xfrm>
          <a:prstGeom prst="roundRect">
            <a:avLst>
              <a:gd name="adj" fmla="val 13333"/>
            </a:avLst>
          </a:prstGeom>
          <a:solidFill>
            <a:srgbClr val="0F2747"/>
          </a:solidFill>
          <a:ln w="12700">
            <a:solidFill>
              <a:srgbClr val="0F2747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1554480" y="6117336"/>
            <a:ext cx="909828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60" b="1" dirty="0">
                <a:solidFill>
                  <a:srgbClr val="FFFFFF"/>
                </a:solidFill>
              </a:rPr>
              <a:t>Komitmen akan berarti ketika terlihat dalam tindakan yang berulang.</a:t>
            </a:r>
            <a:endParaRPr lang="en-US" sz="106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47472"/>
            <a:ext cx="10881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0F27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Mari mulai dari langkah yang paling dekat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66928" y="850392"/>
            <a:ext cx="10698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Komitmen hari ini harus langsung terhubung dengan langkah kerja berikutnya.</a:t>
            </a:r>
            <a:endParaRPr lang="en-US" sz="1150" dirty="0"/>
          </a:p>
        </p:txBody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9960" y="283464"/>
            <a:ext cx="438912" cy="54864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58368" y="1572768"/>
            <a:ext cx="1993392" cy="3456432"/>
          </a:xfrm>
          <a:prstGeom prst="roundRect">
            <a:avLst>
              <a:gd name="adj" fmla="val 367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1261872" y="1874520"/>
            <a:ext cx="786384" cy="786384"/>
          </a:xfrm>
          <a:prstGeom prst="ellipse">
            <a:avLst/>
          </a:prstGeom>
          <a:solidFill>
            <a:srgbClr val="0F2747"/>
          </a:solidFill>
          <a:ln w="12700">
            <a:solidFill>
              <a:srgbClr val="0F2747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261872" y="2121408"/>
            <a:ext cx="7863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1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877824" y="2907792"/>
            <a:ext cx="1554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F2747"/>
                </a:solidFill>
              </a:rPr>
              <a:t>Persiapan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877824" y="3493008"/>
            <a:ext cx="1554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</a:rPr>
              <a:t>Komitmen bersama dan TPMPS ditetapkan dengan jelas</a:t>
            </a:r>
            <a:endParaRPr lang="en-US" sz="1130" dirty="0"/>
          </a:p>
        </p:txBody>
      </p:sp>
      <p:sp>
        <p:nvSpPr>
          <p:cNvPr id="10" name="Shape 7"/>
          <p:cNvSpPr/>
          <p:nvPr/>
        </p:nvSpPr>
        <p:spPr>
          <a:xfrm>
            <a:off x="2880360" y="1572768"/>
            <a:ext cx="1993392" cy="3456432"/>
          </a:xfrm>
          <a:prstGeom prst="roundRect">
            <a:avLst>
              <a:gd name="adj" fmla="val 367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3483864" y="1874520"/>
            <a:ext cx="786384" cy="786384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3483864" y="2121408"/>
            <a:ext cx="7863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2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3099816" y="2907792"/>
            <a:ext cx="1554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F2747"/>
                </a:solidFill>
              </a:rPr>
              <a:t>M1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3099816" y="3493008"/>
            <a:ext cx="1554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</a:rPr>
              <a:t>Data Rapor Pendidikan dan sumber lain dibaca bersama</a:t>
            </a:r>
            <a:endParaRPr lang="en-US" sz="1130" dirty="0"/>
          </a:p>
        </p:txBody>
      </p:sp>
      <p:sp>
        <p:nvSpPr>
          <p:cNvPr id="15" name="Shape 12"/>
          <p:cNvSpPr/>
          <p:nvPr/>
        </p:nvSpPr>
        <p:spPr>
          <a:xfrm>
            <a:off x="5102352" y="1572768"/>
            <a:ext cx="1993392" cy="3456432"/>
          </a:xfrm>
          <a:prstGeom prst="roundRect">
            <a:avLst>
              <a:gd name="adj" fmla="val 367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5705856" y="1874520"/>
            <a:ext cx="786384" cy="786384"/>
          </a:xfrm>
          <a:prstGeom prst="ellipse">
            <a:avLst/>
          </a:prstGeom>
          <a:solidFill>
            <a:srgbClr val="1AA7A1"/>
          </a:solidFill>
          <a:ln w="12700">
            <a:solidFill>
              <a:srgbClr val="1AA7A1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5705856" y="2121408"/>
            <a:ext cx="7863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3</a:t>
            </a:r>
            <a:endParaRPr lang="en-US" sz="1400" dirty="0"/>
          </a:p>
        </p:txBody>
      </p:sp>
      <p:sp>
        <p:nvSpPr>
          <p:cNvPr id="18" name="Text 15"/>
          <p:cNvSpPr/>
          <p:nvPr/>
        </p:nvSpPr>
        <p:spPr>
          <a:xfrm>
            <a:off x="5321808" y="2907792"/>
            <a:ext cx="1554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F2747"/>
                </a:solidFill>
              </a:rPr>
              <a:t>M2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5321808" y="3493008"/>
            <a:ext cx="1554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</a:rPr>
              <a:t>Prioritas diterjemahkan ke rencana, target, PIC, jadwal, dan evidence</a:t>
            </a:r>
            <a:endParaRPr lang="en-US" sz="1130" dirty="0"/>
          </a:p>
        </p:txBody>
      </p:sp>
      <p:sp>
        <p:nvSpPr>
          <p:cNvPr id="20" name="Shape 17"/>
          <p:cNvSpPr/>
          <p:nvPr/>
        </p:nvSpPr>
        <p:spPr>
          <a:xfrm>
            <a:off x="7324344" y="1572768"/>
            <a:ext cx="1993392" cy="3456432"/>
          </a:xfrm>
          <a:prstGeom prst="roundRect">
            <a:avLst>
              <a:gd name="adj" fmla="val 367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21" name="Shape 18"/>
          <p:cNvSpPr/>
          <p:nvPr/>
        </p:nvSpPr>
        <p:spPr>
          <a:xfrm>
            <a:off x="7927848" y="1874520"/>
            <a:ext cx="786384" cy="786384"/>
          </a:xfrm>
          <a:prstGeom prst="ellipse">
            <a:avLst/>
          </a:prstGeom>
          <a:solidFill>
            <a:srgbClr val="7B61C9"/>
          </a:solidFill>
          <a:ln w="12700">
            <a:solidFill>
              <a:srgbClr val="7B61C9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7927848" y="2121408"/>
            <a:ext cx="7863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4</a:t>
            </a:r>
            <a:endParaRPr lang="en-US" sz="1400" dirty="0"/>
          </a:p>
        </p:txBody>
      </p:sp>
      <p:sp>
        <p:nvSpPr>
          <p:cNvPr id="23" name="Text 20"/>
          <p:cNvSpPr/>
          <p:nvPr/>
        </p:nvSpPr>
        <p:spPr>
          <a:xfrm>
            <a:off x="7543800" y="2907792"/>
            <a:ext cx="1554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F2747"/>
                </a:solidFill>
              </a:rPr>
              <a:t>M3</a:t>
            </a: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7543800" y="3493008"/>
            <a:ext cx="1554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</a:rPr>
              <a:t>Kegiatan dilaksanakan dan evidence dikumpulkan</a:t>
            </a:r>
            <a:endParaRPr lang="en-US" sz="1130" dirty="0"/>
          </a:p>
        </p:txBody>
      </p:sp>
      <p:sp>
        <p:nvSpPr>
          <p:cNvPr id="25" name="Shape 22"/>
          <p:cNvSpPr/>
          <p:nvPr/>
        </p:nvSpPr>
        <p:spPr>
          <a:xfrm>
            <a:off x="9546336" y="1572768"/>
            <a:ext cx="1993392" cy="3456432"/>
          </a:xfrm>
          <a:prstGeom prst="roundRect">
            <a:avLst>
              <a:gd name="adj" fmla="val 367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26" name="Shape 23"/>
          <p:cNvSpPr/>
          <p:nvPr/>
        </p:nvSpPr>
        <p:spPr>
          <a:xfrm>
            <a:off x="10149840" y="1874520"/>
            <a:ext cx="786384" cy="786384"/>
          </a:xfrm>
          <a:prstGeom prst="ellipse">
            <a:avLst/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10149840" y="2121408"/>
            <a:ext cx="7863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5</a:t>
            </a:r>
            <a:endParaRPr lang="en-US" sz="1400" dirty="0"/>
          </a:p>
        </p:txBody>
      </p:sp>
      <p:sp>
        <p:nvSpPr>
          <p:cNvPr id="28" name="Text 25"/>
          <p:cNvSpPr/>
          <p:nvPr/>
        </p:nvSpPr>
        <p:spPr>
          <a:xfrm>
            <a:off x="9765792" y="2907792"/>
            <a:ext cx="1554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F2747"/>
                </a:solidFill>
              </a:rPr>
              <a:t>M4–M5</a:t>
            </a:r>
            <a:endParaRPr lang="en-US" sz="1600" dirty="0"/>
          </a:p>
        </p:txBody>
      </p:sp>
      <p:sp>
        <p:nvSpPr>
          <p:cNvPr id="29" name="Text 26"/>
          <p:cNvSpPr/>
          <p:nvPr/>
        </p:nvSpPr>
        <p:spPr>
          <a:xfrm>
            <a:off x="9765792" y="3493008"/>
            <a:ext cx="1554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</a:rPr>
              <a:t>Dampak dievaluasi dan tindak lanjut dikendalikan sampai tuntas</a:t>
            </a:r>
            <a:endParaRPr lang="en-US" sz="1130" dirty="0"/>
          </a:p>
        </p:txBody>
      </p:sp>
      <p:sp>
        <p:nvSpPr>
          <p:cNvPr id="30" name="Text 27"/>
          <p:cNvSpPr/>
          <p:nvPr/>
        </p:nvSpPr>
        <p:spPr>
          <a:xfrm>
            <a:off x="960120" y="5468112"/>
            <a:ext cx="10241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976D2"/>
                </a:solidFill>
              </a:rPr>
              <a:t>Hari ini kita menyelesaikan langkah pertama: membangun pemahaman dan komitmen bersama.</a:t>
            </a:r>
            <a:endParaRPr lang="en-US" sz="1600" dirty="0"/>
          </a:p>
        </p:txBody>
      </p:sp>
      <p:sp>
        <p:nvSpPr>
          <p:cNvPr id="31" name="Text 28"/>
          <p:cNvSpPr/>
          <p:nvPr/>
        </p:nvSpPr>
        <p:spPr>
          <a:xfrm>
            <a:off x="1298448" y="5870448"/>
            <a:ext cx="9555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140" dirty="0">
                <a:solidFill>
                  <a:srgbClr val="667085"/>
                </a:solidFill>
              </a:rPr>
              <a:t>Setelah ini, komitmen harus terlihat dalam cara kita membaca data, merencanakan, melaksanakan, mengevaluasi, dan mengendalikan perbaikan.</a:t>
            </a:r>
            <a:endParaRPr lang="en-US" sz="114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F274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480560"/>
            <a:ext cx="2377440" cy="2377440"/>
          </a:xfrm>
          <a:prstGeom prst="ellipse">
            <a:avLst/>
          </a:prstGeom>
          <a:solidFill>
            <a:srgbClr val="1976D2">
              <a:alpha val="55000"/>
            </a:srgbClr>
          </a:solidFill>
          <a:ln w="12700">
            <a:solidFill>
              <a:srgbClr val="1976D2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9646920" y="0"/>
            <a:ext cx="2542032" cy="2542032"/>
          </a:xfrm>
          <a:prstGeom prst="ellipse">
            <a:avLst/>
          </a:prstGeom>
          <a:solidFill>
            <a:srgbClr val="1A9B68">
              <a:alpha val="52000"/>
            </a:srgbClr>
          </a:solidFill>
          <a:ln w="12700">
            <a:solidFill>
              <a:srgbClr val="1A9B68">
                <a:alpha val="0"/>
              </a:srgbClr>
            </a:solidFill>
            <a:prstDash val="solid"/>
          </a:ln>
        </p:spPr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2120" y="566928"/>
            <a:ext cx="713232" cy="89611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950208" y="1664208"/>
            <a:ext cx="42793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A8C8E8"/>
                </a:solidFill>
              </a:rPr>
              <a:t>KOMITMEN BERSAMA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1371600" y="2267712"/>
            <a:ext cx="94640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FFFFFF"/>
                </a:solidFill>
              </a:rPr>
              <a:t>Mutu dimulai dari kita.</a:t>
            </a:r>
            <a:endParaRPr lang="en-US" sz="3400" dirty="0"/>
          </a:p>
        </p:txBody>
      </p:sp>
      <p:sp>
        <p:nvSpPr>
          <p:cNvPr id="7" name="Text 4"/>
          <p:cNvSpPr/>
          <p:nvPr/>
        </p:nvSpPr>
        <p:spPr>
          <a:xfrm>
            <a:off x="1874520" y="3108960"/>
            <a:ext cx="8458200" cy="11155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ctr" indent="0" marL="0">
              <a:buNone/>
            </a:pPr>
            <a:r>
              <a:rPr lang="en-US" sz="1700" dirty="0">
                <a:solidFill>
                  <a:srgbClr val="DCEBFA"/>
                </a:solidFill>
              </a:rPr>
              <a:t>Kami berkomitmen menggunakan data sebagai dasar keputusan, melaksanakan perbaikan secara konsisten, terbuka terhadap refleksi, menuntaskan tindak lanjut, dan menjaga praktik baik agar menjadi budaya SMA Negeri 2 Kuningan.</a:t>
            </a:r>
            <a:endParaRPr lang="en-US" sz="1700" dirty="0"/>
          </a:p>
        </p:txBody>
      </p:sp>
      <p:sp>
        <p:nvSpPr>
          <p:cNvPr id="8" name="Shape 5"/>
          <p:cNvSpPr/>
          <p:nvPr/>
        </p:nvSpPr>
        <p:spPr>
          <a:xfrm>
            <a:off x="3840480" y="4736592"/>
            <a:ext cx="4480560" cy="0"/>
          </a:xfrm>
          <a:prstGeom prst="line">
            <a:avLst/>
          </a:prstGeom>
          <a:noFill/>
          <a:ln w="15240">
            <a:solidFill>
              <a:srgbClr val="4D82BA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2468880" y="5074920"/>
            <a:ext cx="7269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20" b="1" dirty="0">
                <a:solidFill>
                  <a:srgbClr val="B9D4EE"/>
                </a:solidFill>
              </a:rPr>
              <a:t>Kenali masalah → Rencanakan → Laksanakan → Evaluasi → Kendalikan</a:t>
            </a:r>
            <a:endParaRPr lang="en-US" sz="1320" dirty="0"/>
          </a:p>
        </p:txBody>
      </p:sp>
      <p:sp>
        <p:nvSpPr>
          <p:cNvPr id="10" name="Text 7"/>
          <p:cNvSpPr/>
          <p:nvPr/>
        </p:nvSpPr>
        <p:spPr>
          <a:xfrm>
            <a:off x="3429000" y="5815584"/>
            <a:ext cx="53492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FB2D2"/>
                </a:solidFill>
              </a:rPr>
              <a:t>SMA Negeri 2 Kuningan  •  Tahun Pelajaran 2026/2027</a:t>
            </a:r>
            <a:endParaRPr lang="en-US" sz="1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47472"/>
            <a:ext cx="10881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0F27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Hari ini kita ingin menghasilkan apa?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66928" y="850392"/>
            <a:ext cx="10698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Bukan hanya memahami istilah, tetapi menyepakati cara kerja bersama.</a:t>
            </a:r>
            <a:endParaRPr lang="en-US" sz="1150" dirty="0"/>
          </a:p>
        </p:txBody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9960" y="283464"/>
            <a:ext cx="438912" cy="54864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58368" y="1417320"/>
            <a:ext cx="5138928" cy="1737360"/>
          </a:xfrm>
          <a:prstGeom prst="roundRect">
            <a:avLst>
              <a:gd name="adj" fmla="val 4211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932688" y="1737360"/>
            <a:ext cx="621792" cy="621792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932688" y="1901952"/>
            <a:ext cx="62179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</a:rPr>
              <a:t>1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737360" y="169164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F2747"/>
                </a:solidFill>
              </a:rPr>
              <a:t>Paham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1737360" y="2130552"/>
            <a:ext cx="36118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00" dirty="0">
                <a:solidFill>
                  <a:srgbClr val="667085"/>
                </a:solidFill>
              </a:rPr>
              <a:t>mengapa SPMI penting dan apa manfaatnya bagi sekolah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6217920" y="1417320"/>
            <a:ext cx="5138928" cy="1737360"/>
          </a:xfrm>
          <a:prstGeom prst="roundRect">
            <a:avLst>
              <a:gd name="adj" fmla="val 4211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6492240" y="1737360"/>
            <a:ext cx="621792" cy="621792"/>
          </a:xfrm>
          <a:prstGeom prst="ellipse">
            <a:avLst/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492240" y="1901952"/>
            <a:ext cx="62179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</a:rPr>
              <a:t>2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7296912" y="169164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F2747"/>
                </a:solidFill>
              </a:rPr>
              <a:t>Terhubung</a:t>
            </a:r>
            <a:endParaRPr lang="en-US" sz="2000" dirty="0"/>
          </a:p>
        </p:txBody>
      </p:sp>
      <p:sp>
        <p:nvSpPr>
          <p:cNvPr id="14" name="Text 11"/>
          <p:cNvSpPr/>
          <p:nvPr/>
        </p:nvSpPr>
        <p:spPr>
          <a:xfrm>
            <a:off x="7296912" y="2130552"/>
            <a:ext cx="36118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00" dirty="0">
                <a:solidFill>
                  <a:srgbClr val="667085"/>
                </a:solidFill>
              </a:rPr>
              <a:t>antara Rapor Pendidikan, program sekolah, pembelajaran, dan anggaran</a:t>
            </a:r>
            <a:endParaRPr lang="en-US" sz="1300" dirty="0"/>
          </a:p>
        </p:txBody>
      </p:sp>
      <p:sp>
        <p:nvSpPr>
          <p:cNvPr id="15" name="Shape 12"/>
          <p:cNvSpPr/>
          <p:nvPr/>
        </p:nvSpPr>
        <p:spPr>
          <a:xfrm>
            <a:off x="658368" y="3593592"/>
            <a:ext cx="5138928" cy="1737360"/>
          </a:xfrm>
          <a:prstGeom prst="roundRect">
            <a:avLst>
              <a:gd name="adj" fmla="val 4211"/>
            </a:avLst>
          </a:prstGeom>
          <a:solidFill>
            <a:srgbClr val="F9FBFD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932688" y="3913632"/>
            <a:ext cx="621792" cy="621792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932688" y="4078224"/>
            <a:ext cx="62179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</a:rPr>
              <a:t>3</a:t>
            </a: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1737360" y="3867912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F2747"/>
                </a:solidFill>
              </a:rPr>
              <a:t>Sepakat</a:t>
            </a:r>
            <a:endParaRPr lang="en-US" sz="2000" dirty="0"/>
          </a:p>
        </p:txBody>
      </p:sp>
      <p:sp>
        <p:nvSpPr>
          <p:cNvPr id="19" name="Text 16"/>
          <p:cNvSpPr/>
          <p:nvPr/>
        </p:nvSpPr>
        <p:spPr>
          <a:xfrm>
            <a:off x="1737360" y="4306824"/>
            <a:ext cx="36118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00" dirty="0">
                <a:solidFill>
                  <a:srgbClr val="667085"/>
                </a:solidFill>
              </a:rPr>
              <a:t>terhadap peran masing-masing dalam siklus 5M</a:t>
            </a:r>
            <a:endParaRPr lang="en-US" sz="1300" dirty="0"/>
          </a:p>
        </p:txBody>
      </p:sp>
      <p:sp>
        <p:nvSpPr>
          <p:cNvPr id="20" name="Shape 17"/>
          <p:cNvSpPr/>
          <p:nvPr/>
        </p:nvSpPr>
        <p:spPr>
          <a:xfrm>
            <a:off x="6217920" y="3593592"/>
            <a:ext cx="5138928" cy="1737360"/>
          </a:xfrm>
          <a:prstGeom prst="roundRect">
            <a:avLst>
              <a:gd name="adj" fmla="val 4211"/>
            </a:avLst>
          </a:prstGeom>
          <a:solidFill>
            <a:srgbClr val="F9FBFD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21" name="Shape 18"/>
          <p:cNvSpPr/>
          <p:nvPr/>
        </p:nvSpPr>
        <p:spPr>
          <a:xfrm>
            <a:off x="6492240" y="3913632"/>
            <a:ext cx="621792" cy="621792"/>
          </a:xfrm>
          <a:prstGeom prst="ellipse">
            <a:avLst/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6492240" y="4078224"/>
            <a:ext cx="62179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</a:rPr>
              <a:t>4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7296912" y="3867912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F2747"/>
                </a:solidFill>
              </a:rPr>
              <a:t>Berkomitmen</a:t>
            </a:r>
            <a:endParaRPr lang="en-US" sz="2000" dirty="0"/>
          </a:p>
        </p:txBody>
      </p:sp>
      <p:sp>
        <p:nvSpPr>
          <p:cNvPr id="24" name="Text 21"/>
          <p:cNvSpPr/>
          <p:nvPr/>
        </p:nvSpPr>
        <p:spPr>
          <a:xfrm>
            <a:off x="7296912" y="4306824"/>
            <a:ext cx="36118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00" dirty="0">
                <a:solidFill>
                  <a:srgbClr val="667085"/>
                </a:solidFill>
              </a:rPr>
              <a:t>menjadikan data, evidence, refleksi, dan tindak lanjut sebagai kebiasaan</a:t>
            </a:r>
            <a:endParaRPr lang="en-US" sz="1300" dirty="0"/>
          </a:p>
        </p:txBody>
      </p:sp>
      <p:sp>
        <p:nvSpPr>
          <p:cNvPr id="25" name="Shape 22"/>
          <p:cNvSpPr/>
          <p:nvPr/>
        </p:nvSpPr>
        <p:spPr>
          <a:xfrm>
            <a:off x="658368" y="5715000"/>
            <a:ext cx="10863072" cy="438912"/>
          </a:xfrm>
          <a:prstGeom prst="roundRect">
            <a:avLst>
              <a:gd name="adj" fmla="val 10417"/>
            </a:avLst>
          </a:prstGeom>
          <a:solidFill>
            <a:srgbClr val="EAF3FF"/>
          </a:solidFill>
          <a:ln w="12700">
            <a:solidFill>
              <a:srgbClr val="CFE3FB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868680" y="5824728"/>
            <a:ext cx="104241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1976D2"/>
                </a:solidFill>
              </a:rPr>
              <a:t>Output sosialisasi: ada pemahaman bersama, komitmen bersama, dan langkah nyata setelah pertemuan.</a:t>
            </a:r>
            <a:endParaRPr lang="en-US" sz="12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47472"/>
            <a:ext cx="10881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0F27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SPMI dalam satu kalimat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66928" y="850392"/>
            <a:ext cx="10698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Sistem internal sekolah untuk memastikan mutu dipenuhi dan terus ditingkatkan.</a:t>
            </a:r>
            <a:endParaRPr lang="en-US" sz="1150" dirty="0"/>
          </a:p>
        </p:txBody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9960" y="283464"/>
            <a:ext cx="438912" cy="54864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58368" y="1417320"/>
            <a:ext cx="6537960" cy="4251960"/>
          </a:xfrm>
          <a:prstGeom prst="roundRect">
            <a:avLst>
              <a:gd name="adj" fmla="val 172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1051560" y="1810512"/>
            <a:ext cx="53949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F2747"/>
                </a:solidFill>
              </a:rPr>
              <a:t>SPMI adalah cara sekolah</a:t>
            </a:r>
            <a:endParaRPr lang="en-US" sz="2400" dirty="0"/>
          </a:p>
        </p:txBody>
      </p:sp>
      <p:sp>
        <p:nvSpPr>
          <p:cNvPr id="7" name="Shape 4"/>
          <p:cNvSpPr/>
          <p:nvPr/>
        </p:nvSpPr>
        <p:spPr>
          <a:xfrm>
            <a:off x="1078992" y="2441448"/>
            <a:ext cx="347472" cy="347472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78992" y="2523744"/>
            <a:ext cx="347472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FFFFFF"/>
                </a:solidFill>
              </a:rPr>
              <a:t>1</a:t>
            </a:r>
            <a:endParaRPr lang="en-US" sz="950" dirty="0"/>
          </a:p>
        </p:txBody>
      </p:sp>
      <p:sp>
        <p:nvSpPr>
          <p:cNvPr id="9" name="Text 6"/>
          <p:cNvSpPr/>
          <p:nvPr/>
        </p:nvSpPr>
        <p:spPr>
          <a:xfrm>
            <a:off x="1572768" y="2423160"/>
            <a:ext cx="228600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F2D3D"/>
                </a:solidFill>
              </a:rPr>
              <a:t>mengenali kondisi nyata</a:t>
            </a:r>
            <a:endParaRPr lang="en-US" sz="1450" dirty="0"/>
          </a:p>
        </p:txBody>
      </p:sp>
      <p:sp>
        <p:nvSpPr>
          <p:cNvPr id="10" name="Text 7"/>
          <p:cNvSpPr/>
          <p:nvPr/>
        </p:nvSpPr>
        <p:spPr>
          <a:xfrm>
            <a:off x="3794760" y="2423160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30" dirty="0">
                <a:solidFill>
                  <a:srgbClr val="667085"/>
                </a:solidFill>
              </a:rPr>
              <a:t>melalui data yang valid</a:t>
            </a:r>
            <a:endParaRPr lang="en-US" sz="1230" dirty="0"/>
          </a:p>
        </p:txBody>
      </p:sp>
      <p:sp>
        <p:nvSpPr>
          <p:cNvPr id="11" name="Shape 8"/>
          <p:cNvSpPr/>
          <p:nvPr/>
        </p:nvSpPr>
        <p:spPr>
          <a:xfrm>
            <a:off x="1078992" y="3044952"/>
            <a:ext cx="347472" cy="347472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078992" y="3127248"/>
            <a:ext cx="347472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FFFFFF"/>
                </a:solidFill>
              </a:rPr>
              <a:t>2</a:t>
            </a:r>
            <a:endParaRPr lang="en-US" sz="950" dirty="0"/>
          </a:p>
        </p:txBody>
      </p:sp>
      <p:sp>
        <p:nvSpPr>
          <p:cNvPr id="13" name="Text 10"/>
          <p:cNvSpPr/>
          <p:nvPr/>
        </p:nvSpPr>
        <p:spPr>
          <a:xfrm>
            <a:off x="1572768" y="3026664"/>
            <a:ext cx="228600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F2D3D"/>
                </a:solidFill>
              </a:rPr>
              <a:t>menentukan perbaikan</a:t>
            </a:r>
            <a:endParaRPr lang="en-US" sz="1450" dirty="0"/>
          </a:p>
        </p:txBody>
      </p:sp>
      <p:sp>
        <p:nvSpPr>
          <p:cNvPr id="14" name="Text 11"/>
          <p:cNvSpPr/>
          <p:nvPr/>
        </p:nvSpPr>
        <p:spPr>
          <a:xfrm>
            <a:off x="3794760" y="3026664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30" dirty="0">
                <a:solidFill>
                  <a:srgbClr val="667085"/>
                </a:solidFill>
              </a:rPr>
              <a:t>berdasarkan akar masalah</a:t>
            </a:r>
            <a:endParaRPr lang="en-US" sz="1230" dirty="0"/>
          </a:p>
        </p:txBody>
      </p:sp>
      <p:sp>
        <p:nvSpPr>
          <p:cNvPr id="15" name="Shape 12"/>
          <p:cNvSpPr/>
          <p:nvPr/>
        </p:nvSpPr>
        <p:spPr>
          <a:xfrm>
            <a:off x="1078992" y="3648456"/>
            <a:ext cx="347472" cy="347472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1078992" y="3730752"/>
            <a:ext cx="347472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FFFFFF"/>
                </a:solidFill>
              </a:rPr>
              <a:t>3</a:t>
            </a:r>
            <a:endParaRPr lang="en-US" sz="950" dirty="0"/>
          </a:p>
        </p:txBody>
      </p:sp>
      <p:sp>
        <p:nvSpPr>
          <p:cNvPr id="17" name="Text 14"/>
          <p:cNvSpPr/>
          <p:nvPr/>
        </p:nvSpPr>
        <p:spPr>
          <a:xfrm>
            <a:off x="1572768" y="3630168"/>
            <a:ext cx="228600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F2D3D"/>
                </a:solidFill>
              </a:rPr>
              <a:t>melaksanakan secara konsisten</a:t>
            </a:r>
            <a:endParaRPr lang="en-US" sz="1450" dirty="0"/>
          </a:p>
        </p:txBody>
      </p:sp>
      <p:sp>
        <p:nvSpPr>
          <p:cNvPr id="18" name="Text 15"/>
          <p:cNvSpPr/>
          <p:nvPr/>
        </p:nvSpPr>
        <p:spPr>
          <a:xfrm>
            <a:off x="3794760" y="3630168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30" dirty="0">
                <a:solidFill>
                  <a:srgbClr val="667085"/>
                </a:solidFill>
              </a:rPr>
              <a:t>bukan sekadar membuat dokumen</a:t>
            </a:r>
            <a:endParaRPr lang="en-US" sz="1230" dirty="0"/>
          </a:p>
        </p:txBody>
      </p:sp>
      <p:sp>
        <p:nvSpPr>
          <p:cNvPr id="19" name="Shape 16"/>
          <p:cNvSpPr/>
          <p:nvPr/>
        </p:nvSpPr>
        <p:spPr>
          <a:xfrm>
            <a:off x="1078992" y="4251960"/>
            <a:ext cx="347472" cy="347472"/>
          </a:xfrm>
          <a:prstGeom prst="ellipse">
            <a:avLst/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1078992" y="4334256"/>
            <a:ext cx="347472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FFFFFF"/>
                </a:solidFill>
              </a:rPr>
              <a:t>4</a:t>
            </a:r>
            <a:endParaRPr lang="en-US" sz="950" dirty="0"/>
          </a:p>
        </p:txBody>
      </p:sp>
      <p:sp>
        <p:nvSpPr>
          <p:cNvPr id="21" name="Text 18"/>
          <p:cNvSpPr/>
          <p:nvPr/>
        </p:nvSpPr>
        <p:spPr>
          <a:xfrm>
            <a:off x="1572768" y="4233672"/>
            <a:ext cx="228600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F2D3D"/>
                </a:solidFill>
              </a:rPr>
              <a:t>menilai dampak</a:t>
            </a:r>
            <a:endParaRPr lang="en-US" sz="1450" dirty="0"/>
          </a:p>
        </p:txBody>
      </p:sp>
      <p:sp>
        <p:nvSpPr>
          <p:cNvPr id="22" name="Text 19"/>
          <p:cNvSpPr/>
          <p:nvPr/>
        </p:nvSpPr>
        <p:spPr>
          <a:xfrm>
            <a:off x="3794760" y="4233672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30" dirty="0">
                <a:solidFill>
                  <a:srgbClr val="667085"/>
                </a:solidFill>
              </a:rPr>
              <a:t>melalui monitoring, refleksi, dan evaluasi</a:t>
            </a:r>
            <a:endParaRPr lang="en-US" sz="1230" dirty="0"/>
          </a:p>
        </p:txBody>
      </p:sp>
      <p:sp>
        <p:nvSpPr>
          <p:cNvPr id="23" name="Shape 20"/>
          <p:cNvSpPr/>
          <p:nvPr/>
        </p:nvSpPr>
        <p:spPr>
          <a:xfrm>
            <a:off x="1078992" y="4855464"/>
            <a:ext cx="347472" cy="347472"/>
          </a:xfrm>
          <a:prstGeom prst="ellipse">
            <a:avLst/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1078992" y="4937760"/>
            <a:ext cx="347472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FFFFFF"/>
                </a:solidFill>
              </a:rPr>
              <a:t>5</a:t>
            </a:r>
            <a:endParaRPr lang="en-US" sz="950" dirty="0"/>
          </a:p>
        </p:txBody>
      </p:sp>
      <p:sp>
        <p:nvSpPr>
          <p:cNvPr id="25" name="Text 22"/>
          <p:cNvSpPr/>
          <p:nvPr/>
        </p:nvSpPr>
        <p:spPr>
          <a:xfrm>
            <a:off x="1572768" y="4837176"/>
            <a:ext cx="228600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F2D3D"/>
                </a:solidFill>
              </a:rPr>
              <a:t>mengendalikan perbaikan</a:t>
            </a:r>
            <a:endParaRPr lang="en-US" sz="1450" dirty="0"/>
          </a:p>
        </p:txBody>
      </p:sp>
      <p:sp>
        <p:nvSpPr>
          <p:cNvPr id="26" name="Text 23"/>
          <p:cNvSpPr/>
          <p:nvPr/>
        </p:nvSpPr>
        <p:spPr>
          <a:xfrm>
            <a:off x="3794760" y="4837176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30" dirty="0">
                <a:solidFill>
                  <a:srgbClr val="667085"/>
                </a:solidFill>
              </a:rPr>
              <a:t>agar menjadi praktik dan budaya</a:t>
            </a:r>
            <a:endParaRPr lang="en-US" sz="1230" dirty="0"/>
          </a:p>
        </p:txBody>
      </p:sp>
      <p:sp>
        <p:nvSpPr>
          <p:cNvPr id="27" name="Shape 24"/>
          <p:cNvSpPr/>
          <p:nvPr/>
        </p:nvSpPr>
        <p:spPr>
          <a:xfrm>
            <a:off x="7479792" y="1417320"/>
            <a:ext cx="4041648" cy="4251960"/>
          </a:xfrm>
          <a:prstGeom prst="roundRect">
            <a:avLst>
              <a:gd name="adj" fmla="val 1810"/>
            </a:avLst>
          </a:prstGeom>
          <a:solidFill>
            <a:srgbClr val="0F2747"/>
          </a:solidFill>
          <a:ln w="12700">
            <a:solidFill>
              <a:srgbClr val="0F2747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28" name="Text 25"/>
          <p:cNvSpPr/>
          <p:nvPr/>
        </p:nvSpPr>
        <p:spPr>
          <a:xfrm>
            <a:off x="7863840" y="1810512"/>
            <a:ext cx="2651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</a:rPr>
              <a:t>Mengapa perlu?</a:t>
            </a:r>
            <a:endParaRPr lang="en-US" sz="2200" dirty="0"/>
          </a:p>
        </p:txBody>
      </p:sp>
      <p:sp>
        <p:nvSpPr>
          <p:cNvPr id="29" name="Shape 26"/>
          <p:cNvSpPr/>
          <p:nvPr/>
        </p:nvSpPr>
        <p:spPr>
          <a:xfrm>
            <a:off x="7863840" y="2532888"/>
            <a:ext cx="109728" cy="109728"/>
          </a:xfrm>
          <a:prstGeom prst="ellipse">
            <a:avLst/>
          </a:prstGeom>
          <a:solidFill>
            <a:srgbClr val="F2B134"/>
          </a:solidFill>
          <a:ln w="12700">
            <a:solidFill>
              <a:srgbClr val="F2B134"/>
            </a:solidFill>
            <a:prstDash val="solid"/>
          </a:ln>
        </p:spPr>
      </p:sp>
      <p:sp>
        <p:nvSpPr>
          <p:cNvPr id="30" name="Text 27"/>
          <p:cNvSpPr/>
          <p:nvPr/>
        </p:nvSpPr>
        <p:spPr>
          <a:xfrm>
            <a:off x="8083296" y="2468880"/>
            <a:ext cx="284378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40" dirty="0">
                <a:solidFill>
                  <a:srgbClr val="E8F2FC"/>
                </a:solidFill>
              </a:rPr>
              <a:t>memenuhi Standar Nasional Pendidikan</a:t>
            </a:r>
            <a:endParaRPr lang="en-US" sz="1340" dirty="0"/>
          </a:p>
        </p:txBody>
      </p:sp>
      <p:sp>
        <p:nvSpPr>
          <p:cNvPr id="31" name="Shape 28"/>
          <p:cNvSpPr/>
          <p:nvPr/>
        </p:nvSpPr>
        <p:spPr>
          <a:xfrm>
            <a:off x="7863840" y="3063240"/>
            <a:ext cx="109728" cy="109728"/>
          </a:xfrm>
          <a:prstGeom prst="ellipse">
            <a:avLst/>
          </a:prstGeom>
          <a:solidFill>
            <a:srgbClr val="F2B134"/>
          </a:solidFill>
          <a:ln w="12700">
            <a:solidFill>
              <a:srgbClr val="F2B134"/>
            </a:solidFill>
            <a:prstDash val="solid"/>
          </a:ln>
        </p:spPr>
      </p:sp>
      <p:sp>
        <p:nvSpPr>
          <p:cNvPr id="32" name="Text 29"/>
          <p:cNvSpPr/>
          <p:nvPr/>
        </p:nvSpPr>
        <p:spPr>
          <a:xfrm>
            <a:off x="8083296" y="2999232"/>
            <a:ext cx="284378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40" dirty="0">
                <a:solidFill>
                  <a:srgbClr val="E8F2FC"/>
                </a:solidFill>
              </a:rPr>
              <a:t>meningkatkan mutu secara berkelanjutan</a:t>
            </a:r>
            <a:endParaRPr lang="en-US" sz="1340" dirty="0"/>
          </a:p>
        </p:txBody>
      </p:sp>
      <p:sp>
        <p:nvSpPr>
          <p:cNvPr id="33" name="Shape 30"/>
          <p:cNvSpPr/>
          <p:nvPr/>
        </p:nvSpPr>
        <p:spPr>
          <a:xfrm>
            <a:off x="7863840" y="3593592"/>
            <a:ext cx="109728" cy="109728"/>
          </a:xfrm>
          <a:prstGeom prst="ellipse">
            <a:avLst/>
          </a:prstGeom>
          <a:solidFill>
            <a:srgbClr val="F2B134"/>
          </a:solidFill>
          <a:ln w="12700">
            <a:solidFill>
              <a:srgbClr val="F2B134"/>
            </a:solidFill>
            <a:prstDash val="solid"/>
          </a:ln>
        </p:spPr>
      </p:sp>
      <p:sp>
        <p:nvSpPr>
          <p:cNvPr id="34" name="Text 31"/>
          <p:cNvSpPr/>
          <p:nvPr/>
        </p:nvSpPr>
        <p:spPr>
          <a:xfrm>
            <a:off x="8083296" y="3529584"/>
            <a:ext cx="284378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40" dirty="0">
                <a:solidFill>
                  <a:srgbClr val="E8F2FC"/>
                </a:solidFill>
              </a:rPr>
              <a:t>menumbuhkan budaya mutu</a:t>
            </a:r>
            <a:endParaRPr lang="en-US" sz="1340" dirty="0"/>
          </a:p>
        </p:txBody>
      </p:sp>
      <p:sp>
        <p:nvSpPr>
          <p:cNvPr id="35" name="Shape 32"/>
          <p:cNvSpPr/>
          <p:nvPr/>
        </p:nvSpPr>
        <p:spPr>
          <a:xfrm>
            <a:off x="7863840" y="4123944"/>
            <a:ext cx="109728" cy="109728"/>
          </a:xfrm>
          <a:prstGeom prst="ellipse">
            <a:avLst/>
          </a:prstGeom>
          <a:solidFill>
            <a:srgbClr val="F2B134"/>
          </a:solidFill>
          <a:ln w="12700">
            <a:solidFill>
              <a:srgbClr val="F2B134"/>
            </a:solidFill>
            <a:prstDash val="solid"/>
          </a:ln>
        </p:spPr>
      </p:sp>
      <p:sp>
        <p:nvSpPr>
          <p:cNvPr id="36" name="Text 33"/>
          <p:cNvSpPr/>
          <p:nvPr/>
        </p:nvSpPr>
        <p:spPr>
          <a:xfrm>
            <a:off x="8083296" y="4059936"/>
            <a:ext cx="284378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40" dirty="0">
                <a:solidFill>
                  <a:srgbClr val="E8F2FC"/>
                </a:solidFill>
              </a:rPr>
              <a:t>mendorong keputusan berbasis data</a:t>
            </a:r>
            <a:endParaRPr lang="en-US" sz="1340" dirty="0"/>
          </a:p>
        </p:txBody>
      </p:sp>
      <p:sp>
        <p:nvSpPr>
          <p:cNvPr id="37" name="Shape 34"/>
          <p:cNvSpPr/>
          <p:nvPr/>
        </p:nvSpPr>
        <p:spPr>
          <a:xfrm>
            <a:off x="7863840" y="4654296"/>
            <a:ext cx="109728" cy="109728"/>
          </a:xfrm>
          <a:prstGeom prst="ellipse">
            <a:avLst/>
          </a:prstGeom>
          <a:solidFill>
            <a:srgbClr val="F2B134"/>
          </a:solidFill>
          <a:ln w="12700">
            <a:solidFill>
              <a:srgbClr val="F2B134"/>
            </a:solidFill>
            <a:prstDash val="solid"/>
          </a:ln>
        </p:spPr>
      </p:sp>
      <p:sp>
        <p:nvSpPr>
          <p:cNvPr id="38" name="Text 35"/>
          <p:cNvSpPr/>
          <p:nvPr/>
        </p:nvSpPr>
        <p:spPr>
          <a:xfrm>
            <a:off x="8083296" y="4590288"/>
            <a:ext cx="284378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40" dirty="0">
                <a:solidFill>
                  <a:srgbClr val="E8F2FC"/>
                </a:solidFill>
              </a:rPr>
              <a:t>meningkatkan akuntabilitas sekolah</a:t>
            </a:r>
            <a:endParaRPr lang="en-US" sz="1340" dirty="0"/>
          </a:p>
        </p:txBody>
      </p:sp>
      <p:sp>
        <p:nvSpPr>
          <p:cNvPr id="39" name="Text 36"/>
          <p:cNvSpPr/>
          <p:nvPr/>
        </p:nvSpPr>
        <p:spPr>
          <a:xfrm>
            <a:off x="585216" y="6254496"/>
            <a:ext cx="10789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8A94A3"/>
                </a:solidFill>
              </a:rPr>
              <a:t>Sumber utama: Materi Sesi-3 Konsep dan Implementasi SPMI, BBPMP Jawa Barat, Juli 2026.</a:t>
            </a:r>
            <a:endParaRPr lang="en-US" sz="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47472"/>
            <a:ext cx="10881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0F27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Seperti apa budaya mutu itu?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66928" y="850392"/>
            <a:ext cx="10698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Budaya mutu terlihat dari perilaku sehari-hari, bukan dari banyaknya dokumen.</a:t>
            </a:r>
            <a:endParaRPr lang="en-US" sz="1150" dirty="0"/>
          </a:p>
        </p:txBody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9960" y="283464"/>
            <a:ext cx="438912" cy="54864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58368" y="1389888"/>
            <a:ext cx="3401568" cy="1847088"/>
          </a:xfrm>
          <a:prstGeom prst="roundRect">
            <a:avLst>
              <a:gd name="adj" fmla="val 396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914400" y="1645920"/>
            <a:ext cx="438912" cy="438912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914400" y="173736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01</a:t>
            </a:r>
            <a:endParaRPr lang="en-US" sz="1050" dirty="0"/>
          </a:p>
        </p:txBody>
      </p:sp>
      <p:sp>
        <p:nvSpPr>
          <p:cNvPr id="8" name="Text 5"/>
          <p:cNvSpPr/>
          <p:nvPr/>
        </p:nvSpPr>
        <p:spPr>
          <a:xfrm>
            <a:off x="1499616" y="1636776"/>
            <a:ext cx="22402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50" b="1" dirty="0">
                <a:solidFill>
                  <a:srgbClr val="0F2747"/>
                </a:solidFill>
              </a:rPr>
              <a:t>Komitmen bersama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914400" y="2231136"/>
            <a:ext cx="28529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667085"/>
                </a:solidFill>
              </a:rPr>
              <a:t>visi, kebijakan, program, dan partisipasi warga bergerak ke arah yang sama</a:t>
            </a:r>
            <a:endParaRPr lang="en-US" sz="1170" dirty="0"/>
          </a:p>
        </p:txBody>
      </p:sp>
      <p:sp>
        <p:nvSpPr>
          <p:cNvPr id="10" name="Shape 7"/>
          <p:cNvSpPr/>
          <p:nvPr/>
        </p:nvSpPr>
        <p:spPr>
          <a:xfrm>
            <a:off x="4425696" y="1389888"/>
            <a:ext cx="3401568" cy="1847088"/>
          </a:xfrm>
          <a:prstGeom prst="roundRect">
            <a:avLst>
              <a:gd name="adj" fmla="val 396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4681728" y="1645920"/>
            <a:ext cx="438912" cy="438912"/>
          </a:xfrm>
          <a:prstGeom prst="ellipse">
            <a:avLst/>
          </a:prstGeom>
          <a:solidFill>
            <a:srgbClr val="1AA7A1"/>
          </a:solidFill>
          <a:ln w="12700">
            <a:solidFill>
              <a:srgbClr val="1AA7A1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4681728" y="173736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02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5266944" y="1636776"/>
            <a:ext cx="22402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50" b="1" dirty="0">
                <a:solidFill>
                  <a:srgbClr val="0F2747"/>
                </a:solidFill>
              </a:rPr>
              <a:t>Siklus yang konsisten</a:t>
            </a:r>
            <a:endParaRPr lang="en-US" sz="1650" dirty="0"/>
          </a:p>
        </p:txBody>
      </p:sp>
      <p:sp>
        <p:nvSpPr>
          <p:cNvPr id="14" name="Text 11"/>
          <p:cNvSpPr/>
          <p:nvPr/>
        </p:nvSpPr>
        <p:spPr>
          <a:xfrm>
            <a:off x="4681728" y="2231136"/>
            <a:ext cx="28529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667085"/>
                </a:solidFill>
              </a:rPr>
              <a:t>pemetaan, perencanaan, pelaksanaan, evaluasi, dan tindak lanjut terdokumentasi</a:t>
            </a:r>
            <a:endParaRPr lang="en-US" sz="1170" dirty="0"/>
          </a:p>
        </p:txBody>
      </p:sp>
      <p:sp>
        <p:nvSpPr>
          <p:cNvPr id="15" name="Shape 12"/>
          <p:cNvSpPr/>
          <p:nvPr/>
        </p:nvSpPr>
        <p:spPr>
          <a:xfrm>
            <a:off x="8193024" y="1389888"/>
            <a:ext cx="3401568" cy="1847088"/>
          </a:xfrm>
          <a:prstGeom prst="roundRect">
            <a:avLst>
              <a:gd name="adj" fmla="val 396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8449056" y="1645920"/>
            <a:ext cx="438912" cy="438912"/>
          </a:xfrm>
          <a:prstGeom prst="ellipse">
            <a:avLst/>
          </a:prstGeom>
          <a:solidFill>
            <a:srgbClr val="7B61C9"/>
          </a:solidFill>
          <a:ln w="12700">
            <a:solidFill>
              <a:srgbClr val="7B61C9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8449056" y="1737360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03</a:t>
            </a:r>
            <a:endParaRPr lang="en-US" sz="1050" dirty="0"/>
          </a:p>
        </p:txBody>
      </p:sp>
      <p:sp>
        <p:nvSpPr>
          <p:cNvPr id="18" name="Text 15"/>
          <p:cNvSpPr/>
          <p:nvPr/>
        </p:nvSpPr>
        <p:spPr>
          <a:xfrm>
            <a:off x="9034272" y="1636776"/>
            <a:ext cx="22402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50" b="1" dirty="0">
                <a:solidFill>
                  <a:srgbClr val="0F2747"/>
                </a:solidFill>
              </a:rPr>
              <a:t>Data yang valid</a:t>
            </a:r>
            <a:endParaRPr lang="en-US" sz="1650" dirty="0"/>
          </a:p>
        </p:txBody>
      </p:sp>
      <p:sp>
        <p:nvSpPr>
          <p:cNvPr id="19" name="Text 16"/>
          <p:cNvSpPr/>
          <p:nvPr/>
        </p:nvSpPr>
        <p:spPr>
          <a:xfrm>
            <a:off x="8449056" y="2231136"/>
            <a:ext cx="28529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667085"/>
                </a:solidFill>
              </a:rPr>
              <a:t>Rapor Pendidikan, asesmen, kehadiran, supervisi, dan data lain menjadi dasar keputusan</a:t>
            </a:r>
            <a:endParaRPr lang="en-US" sz="1170" dirty="0"/>
          </a:p>
        </p:txBody>
      </p:sp>
      <p:sp>
        <p:nvSpPr>
          <p:cNvPr id="20" name="Shape 17"/>
          <p:cNvSpPr/>
          <p:nvPr/>
        </p:nvSpPr>
        <p:spPr>
          <a:xfrm>
            <a:off x="658368" y="3621024"/>
            <a:ext cx="3401568" cy="1847088"/>
          </a:xfrm>
          <a:prstGeom prst="roundRect">
            <a:avLst>
              <a:gd name="adj" fmla="val 396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21" name="Shape 18"/>
          <p:cNvSpPr/>
          <p:nvPr/>
        </p:nvSpPr>
        <p:spPr>
          <a:xfrm>
            <a:off x="914400" y="3877056"/>
            <a:ext cx="438912" cy="438912"/>
          </a:xfrm>
          <a:prstGeom prst="ellipse">
            <a:avLst/>
          </a:prstGeom>
          <a:solidFill>
            <a:srgbClr val="F2B134"/>
          </a:solidFill>
          <a:ln w="12700">
            <a:solidFill>
              <a:srgbClr val="F2B134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914400" y="3968496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04</a:t>
            </a:r>
            <a:endParaRPr lang="en-US" sz="1050" dirty="0"/>
          </a:p>
        </p:txBody>
      </p:sp>
      <p:sp>
        <p:nvSpPr>
          <p:cNvPr id="23" name="Text 20"/>
          <p:cNvSpPr/>
          <p:nvPr/>
        </p:nvSpPr>
        <p:spPr>
          <a:xfrm>
            <a:off x="1499616" y="3867912"/>
            <a:ext cx="22402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50" b="1" dirty="0">
                <a:solidFill>
                  <a:srgbClr val="0F2747"/>
                </a:solidFill>
              </a:rPr>
              <a:t>Refleksi terbuka</a:t>
            </a:r>
            <a:endParaRPr lang="en-US" sz="1650" dirty="0"/>
          </a:p>
        </p:txBody>
      </p:sp>
      <p:sp>
        <p:nvSpPr>
          <p:cNvPr id="24" name="Text 21"/>
          <p:cNvSpPr/>
          <p:nvPr/>
        </p:nvSpPr>
        <p:spPr>
          <a:xfrm>
            <a:off x="914400" y="4462272"/>
            <a:ext cx="28529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667085"/>
                </a:solidFill>
              </a:rPr>
              <a:t>masalah dibahas untuk menemukan solusi dan mengubah praktik, bukan mencari siapa yang salah</a:t>
            </a:r>
            <a:endParaRPr lang="en-US" sz="1170" dirty="0"/>
          </a:p>
        </p:txBody>
      </p:sp>
      <p:sp>
        <p:nvSpPr>
          <p:cNvPr id="25" name="Shape 22"/>
          <p:cNvSpPr/>
          <p:nvPr/>
        </p:nvSpPr>
        <p:spPr>
          <a:xfrm>
            <a:off x="4425696" y="3621024"/>
            <a:ext cx="3401568" cy="1847088"/>
          </a:xfrm>
          <a:prstGeom prst="roundRect">
            <a:avLst>
              <a:gd name="adj" fmla="val 396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26" name="Shape 23"/>
          <p:cNvSpPr/>
          <p:nvPr/>
        </p:nvSpPr>
        <p:spPr>
          <a:xfrm>
            <a:off x="4681728" y="3877056"/>
            <a:ext cx="438912" cy="438912"/>
          </a:xfrm>
          <a:prstGeom prst="ellipse">
            <a:avLst/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4681728" y="3968496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05</a:t>
            </a:r>
            <a:endParaRPr lang="en-US" sz="1050" dirty="0"/>
          </a:p>
        </p:txBody>
      </p:sp>
      <p:sp>
        <p:nvSpPr>
          <p:cNvPr id="28" name="Text 25"/>
          <p:cNvSpPr/>
          <p:nvPr/>
        </p:nvSpPr>
        <p:spPr>
          <a:xfrm>
            <a:off x="5266944" y="3867912"/>
            <a:ext cx="22402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50" b="1" dirty="0">
                <a:solidFill>
                  <a:srgbClr val="0F2747"/>
                </a:solidFill>
              </a:rPr>
              <a:t>Kolaborasi</a:t>
            </a:r>
            <a:endParaRPr lang="en-US" sz="1650" dirty="0"/>
          </a:p>
        </p:txBody>
      </p:sp>
      <p:sp>
        <p:nvSpPr>
          <p:cNvPr id="29" name="Text 26"/>
          <p:cNvSpPr/>
          <p:nvPr/>
        </p:nvSpPr>
        <p:spPr>
          <a:xfrm>
            <a:off x="4681728" y="4462272"/>
            <a:ext cx="28529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667085"/>
                </a:solidFill>
              </a:rPr>
              <a:t>guru, tendik, siswa, orang tua, komite, pengawas, dan mitra mengambil peran</a:t>
            </a:r>
            <a:endParaRPr lang="en-US" sz="1170" dirty="0"/>
          </a:p>
        </p:txBody>
      </p:sp>
      <p:sp>
        <p:nvSpPr>
          <p:cNvPr id="30" name="Shape 27"/>
          <p:cNvSpPr/>
          <p:nvPr/>
        </p:nvSpPr>
        <p:spPr>
          <a:xfrm>
            <a:off x="8193024" y="3621024"/>
            <a:ext cx="3401568" cy="1847088"/>
          </a:xfrm>
          <a:prstGeom prst="roundRect">
            <a:avLst>
              <a:gd name="adj" fmla="val 3960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31" name="Shape 28"/>
          <p:cNvSpPr/>
          <p:nvPr/>
        </p:nvSpPr>
        <p:spPr>
          <a:xfrm>
            <a:off x="8449056" y="3877056"/>
            <a:ext cx="438912" cy="438912"/>
          </a:xfrm>
          <a:prstGeom prst="ellipse">
            <a:avLst/>
          </a:prstGeom>
          <a:solidFill>
            <a:srgbClr val="E66B5B"/>
          </a:solidFill>
          <a:ln w="12700">
            <a:solidFill>
              <a:srgbClr val="E66B5B"/>
            </a:solidFill>
            <a:prstDash val="solid"/>
          </a:ln>
        </p:spPr>
      </p:sp>
      <p:sp>
        <p:nvSpPr>
          <p:cNvPr id="32" name="Text 29"/>
          <p:cNvSpPr/>
          <p:nvPr/>
        </p:nvSpPr>
        <p:spPr>
          <a:xfrm>
            <a:off x="8449056" y="3968496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06</a:t>
            </a:r>
            <a:endParaRPr lang="en-US" sz="1050" dirty="0"/>
          </a:p>
        </p:txBody>
      </p:sp>
      <p:sp>
        <p:nvSpPr>
          <p:cNvPr id="33" name="Text 30"/>
          <p:cNvSpPr/>
          <p:nvPr/>
        </p:nvSpPr>
        <p:spPr>
          <a:xfrm>
            <a:off x="9034272" y="3867912"/>
            <a:ext cx="22402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50" b="1" dirty="0">
                <a:solidFill>
                  <a:srgbClr val="0F2747"/>
                </a:solidFill>
              </a:rPr>
              <a:t>Perbaikan berkelanjutan</a:t>
            </a:r>
            <a:endParaRPr lang="en-US" sz="1650" dirty="0"/>
          </a:p>
        </p:txBody>
      </p:sp>
      <p:sp>
        <p:nvSpPr>
          <p:cNvPr id="34" name="Text 31"/>
          <p:cNvSpPr/>
          <p:nvPr/>
        </p:nvSpPr>
        <p:spPr>
          <a:xfrm>
            <a:off x="8449056" y="4462272"/>
            <a:ext cx="28529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70" dirty="0">
                <a:solidFill>
                  <a:srgbClr val="667085"/>
                </a:solidFill>
              </a:rPr>
              <a:t>perubahan pada pembelajaran, tata kelola, kompetensi, dan lingkungan belajar dapat diamati</a:t>
            </a:r>
            <a:endParaRPr lang="en-US" sz="1170" dirty="0"/>
          </a:p>
        </p:txBody>
      </p:sp>
      <p:sp>
        <p:nvSpPr>
          <p:cNvPr id="35" name="Text 32"/>
          <p:cNvSpPr/>
          <p:nvPr/>
        </p:nvSpPr>
        <p:spPr>
          <a:xfrm>
            <a:off x="585216" y="6254496"/>
            <a:ext cx="10789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8A94A3"/>
                </a:solidFill>
              </a:rPr>
              <a:t>Sumber: indikator budaya mutu pada Materi Sesi-3 Konsep dan Implementasi SPMI, BBPMP Jawa Barat.</a:t>
            </a:r>
            <a:endParaRPr lang="en-US" sz="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47472"/>
            <a:ext cx="10881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0F27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Apa yang kita jamin mutunya?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66928" y="850392"/>
            <a:ext cx="10698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Delapan Standar Nasional Pendidikan menjadi acuan bersama.</a:t>
            </a:r>
            <a:endParaRPr lang="en-US" sz="1150" dirty="0"/>
          </a:p>
        </p:txBody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9960" y="283464"/>
            <a:ext cx="438912" cy="54864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58368" y="1463040"/>
            <a:ext cx="2487168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859536" y="1700784"/>
            <a:ext cx="493776" cy="493776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859536" y="1837944"/>
            <a:ext cx="4937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</a:rPr>
              <a:t>1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859536" y="2368296"/>
            <a:ext cx="208483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60" b="1" dirty="0">
                <a:solidFill>
                  <a:srgbClr val="0F2747"/>
                </a:solidFill>
              </a:rPr>
              <a:t>Standar Kompetensi Lulusan</a:t>
            </a:r>
            <a:endParaRPr lang="en-US" sz="1360" dirty="0"/>
          </a:p>
        </p:txBody>
      </p:sp>
      <p:sp>
        <p:nvSpPr>
          <p:cNvPr id="9" name="Shape 6"/>
          <p:cNvSpPr/>
          <p:nvPr/>
        </p:nvSpPr>
        <p:spPr>
          <a:xfrm>
            <a:off x="3447288" y="1463040"/>
            <a:ext cx="2487168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3648456" y="1700784"/>
            <a:ext cx="493776" cy="493776"/>
          </a:xfrm>
          <a:prstGeom prst="ellipse">
            <a:avLst/>
          </a:prstGeom>
          <a:solidFill>
            <a:srgbClr val="1AA7A1"/>
          </a:solidFill>
          <a:ln w="12700">
            <a:solidFill>
              <a:srgbClr val="1AA7A1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3648456" y="1837944"/>
            <a:ext cx="4937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</a:rPr>
              <a:t>2</a:t>
            </a:r>
            <a:endParaRPr lang="en-US" sz="1100" dirty="0"/>
          </a:p>
        </p:txBody>
      </p:sp>
      <p:sp>
        <p:nvSpPr>
          <p:cNvPr id="12" name="Text 9"/>
          <p:cNvSpPr/>
          <p:nvPr/>
        </p:nvSpPr>
        <p:spPr>
          <a:xfrm>
            <a:off x="3648456" y="2368296"/>
            <a:ext cx="208483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60" b="1" dirty="0">
                <a:solidFill>
                  <a:srgbClr val="0F2747"/>
                </a:solidFill>
              </a:rPr>
              <a:t>Standar Isi</a:t>
            </a:r>
            <a:endParaRPr lang="en-US" sz="1360" dirty="0"/>
          </a:p>
        </p:txBody>
      </p:sp>
      <p:sp>
        <p:nvSpPr>
          <p:cNvPr id="13" name="Shape 10"/>
          <p:cNvSpPr/>
          <p:nvPr/>
        </p:nvSpPr>
        <p:spPr>
          <a:xfrm>
            <a:off x="6236208" y="1463040"/>
            <a:ext cx="2487168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6437376" y="1700784"/>
            <a:ext cx="493776" cy="493776"/>
          </a:xfrm>
          <a:prstGeom prst="ellipse">
            <a:avLst/>
          </a:prstGeom>
          <a:solidFill>
            <a:srgbClr val="7B61C9"/>
          </a:solidFill>
          <a:ln w="12700">
            <a:solidFill>
              <a:srgbClr val="7B61C9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6437376" y="1837944"/>
            <a:ext cx="4937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</a:rPr>
              <a:t>3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6437376" y="2368296"/>
            <a:ext cx="208483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60" b="1" dirty="0">
                <a:solidFill>
                  <a:srgbClr val="0F2747"/>
                </a:solidFill>
              </a:rPr>
              <a:t>Standar Proses</a:t>
            </a:r>
            <a:endParaRPr lang="en-US" sz="1360" dirty="0"/>
          </a:p>
        </p:txBody>
      </p:sp>
      <p:sp>
        <p:nvSpPr>
          <p:cNvPr id="17" name="Shape 14"/>
          <p:cNvSpPr/>
          <p:nvPr/>
        </p:nvSpPr>
        <p:spPr>
          <a:xfrm>
            <a:off x="9025128" y="1463040"/>
            <a:ext cx="2487168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9226296" y="1700784"/>
            <a:ext cx="493776" cy="493776"/>
          </a:xfrm>
          <a:prstGeom prst="ellipse">
            <a:avLst/>
          </a:prstGeom>
          <a:solidFill>
            <a:srgbClr val="F2B134"/>
          </a:solidFill>
          <a:ln w="12700">
            <a:solidFill>
              <a:srgbClr val="F2B134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9226296" y="1837944"/>
            <a:ext cx="4937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</a:rPr>
              <a:t>4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9226296" y="2368296"/>
            <a:ext cx="208483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60" b="1" dirty="0">
                <a:solidFill>
                  <a:srgbClr val="0F2747"/>
                </a:solidFill>
              </a:rPr>
              <a:t>Standar Penilaian Pendidikan</a:t>
            </a:r>
            <a:endParaRPr lang="en-US" sz="1360" dirty="0"/>
          </a:p>
        </p:txBody>
      </p:sp>
      <p:sp>
        <p:nvSpPr>
          <p:cNvPr id="21" name="Shape 18"/>
          <p:cNvSpPr/>
          <p:nvPr/>
        </p:nvSpPr>
        <p:spPr>
          <a:xfrm>
            <a:off x="658368" y="3584448"/>
            <a:ext cx="2487168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22" name="Shape 19"/>
          <p:cNvSpPr/>
          <p:nvPr/>
        </p:nvSpPr>
        <p:spPr>
          <a:xfrm>
            <a:off x="859536" y="3822192"/>
            <a:ext cx="493776" cy="493776"/>
          </a:xfrm>
          <a:prstGeom prst="ellipse">
            <a:avLst/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859536" y="3959352"/>
            <a:ext cx="4937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</a:rPr>
              <a:t>5</a:t>
            </a:r>
            <a:endParaRPr lang="en-US" sz="1100" dirty="0"/>
          </a:p>
        </p:txBody>
      </p:sp>
      <p:sp>
        <p:nvSpPr>
          <p:cNvPr id="24" name="Text 21"/>
          <p:cNvSpPr/>
          <p:nvPr/>
        </p:nvSpPr>
        <p:spPr>
          <a:xfrm>
            <a:off x="859536" y="4489704"/>
            <a:ext cx="208483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60" b="1" dirty="0">
                <a:solidFill>
                  <a:srgbClr val="0F2747"/>
                </a:solidFill>
              </a:rPr>
              <a:t>Standar Tenaga Kependidikan</a:t>
            </a:r>
            <a:endParaRPr lang="en-US" sz="1360" dirty="0"/>
          </a:p>
        </p:txBody>
      </p:sp>
      <p:sp>
        <p:nvSpPr>
          <p:cNvPr id="25" name="Shape 22"/>
          <p:cNvSpPr/>
          <p:nvPr/>
        </p:nvSpPr>
        <p:spPr>
          <a:xfrm>
            <a:off x="3447288" y="3584448"/>
            <a:ext cx="2487168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26" name="Shape 23"/>
          <p:cNvSpPr/>
          <p:nvPr/>
        </p:nvSpPr>
        <p:spPr>
          <a:xfrm>
            <a:off x="3648456" y="3822192"/>
            <a:ext cx="493776" cy="493776"/>
          </a:xfrm>
          <a:prstGeom prst="ellipse">
            <a:avLst/>
          </a:prstGeom>
          <a:solidFill>
            <a:srgbClr val="E66B5B"/>
          </a:solidFill>
          <a:ln w="12700">
            <a:solidFill>
              <a:srgbClr val="E66B5B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3648456" y="3959352"/>
            <a:ext cx="4937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</a:rPr>
              <a:t>6</a:t>
            </a:r>
            <a:endParaRPr lang="en-US" sz="1100" dirty="0"/>
          </a:p>
        </p:txBody>
      </p:sp>
      <p:sp>
        <p:nvSpPr>
          <p:cNvPr id="28" name="Text 25"/>
          <p:cNvSpPr/>
          <p:nvPr/>
        </p:nvSpPr>
        <p:spPr>
          <a:xfrm>
            <a:off x="3648456" y="4489704"/>
            <a:ext cx="208483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60" b="1" dirty="0">
                <a:solidFill>
                  <a:srgbClr val="0F2747"/>
                </a:solidFill>
              </a:rPr>
              <a:t>Standar Sarana dan Prasarana</a:t>
            </a:r>
            <a:endParaRPr lang="en-US" sz="1360" dirty="0"/>
          </a:p>
        </p:txBody>
      </p:sp>
      <p:sp>
        <p:nvSpPr>
          <p:cNvPr id="29" name="Shape 26"/>
          <p:cNvSpPr/>
          <p:nvPr/>
        </p:nvSpPr>
        <p:spPr>
          <a:xfrm>
            <a:off x="6236208" y="3584448"/>
            <a:ext cx="2487168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30" name="Shape 27"/>
          <p:cNvSpPr/>
          <p:nvPr/>
        </p:nvSpPr>
        <p:spPr>
          <a:xfrm>
            <a:off x="6437376" y="3822192"/>
            <a:ext cx="493776" cy="493776"/>
          </a:xfrm>
          <a:prstGeom prst="ellipse">
            <a:avLst/>
          </a:prstGeom>
          <a:solidFill>
            <a:srgbClr val="4D82BA"/>
          </a:solidFill>
          <a:ln w="12700">
            <a:solidFill>
              <a:srgbClr val="4D82BA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6437376" y="3959352"/>
            <a:ext cx="4937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</a:rPr>
              <a:t>7</a:t>
            </a:r>
            <a:endParaRPr lang="en-US" sz="1100" dirty="0"/>
          </a:p>
        </p:txBody>
      </p:sp>
      <p:sp>
        <p:nvSpPr>
          <p:cNvPr id="32" name="Text 29"/>
          <p:cNvSpPr/>
          <p:nvPr/>
        </p:nvSpPr>
        <p:spPr>
          <a:xfrm>
            <a:off x="6437376" y="4489704"/>
            <a:ext cx="208483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60" b="1" dirty="0">
                <a:solidFill>
                  <a:srgbClr val="0F2747"/>
                </a:solidFill>
              </a:rPr>
              <a:t>Standar Pengelolaan</a:t>
            </a:r>
            <a:endParaRPr lang="en-US" sz="1360" dirty="0"/>
          </a:p>
        </p:txBody>
      </p:sp>
      <p:sp>
        <p:nvSpPr>
          <p:cNvPr id="33" name="Shape 30"/>
          <p:cNvSpPr/>
          <p:nvPr/>
        </p:nvSpPr>
        <p:spPr>
          <a:xfrm>
            <a:off x="9025128" y="3584448"/>
            <a:ext cx="2487168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34" name="Shape 31"/>
          <p:cNvSpPr/>
          <p:nvPr/>
        </p:nvSpPr>
        <p:spPr>
          <a:xfrm>
            <a:off x="9226296" y="3822192"/>
            <a:ext cx="493776" cy="493776"/>
          </a:xfrm>
          <a:prstGeom prst="ellipse">
            <a:avLst/>
          </a:prstGeom>
          <a:solidFill>
            <a:srgbClr val="667085"/>
          </a:solidFill>
          <a:ln w="12700">
            <a:solidFill>
              <a:srgbClr val="667085"/>
            </a:solidFill>
            <a:prstDash val="solid"/>
          </a:ln>
        </p:spPr>
      </p:sp>
      <p:sp>
        <p:nvSpPr>
          <p:cNvPr id="35" name="Text 32"/>
          <p:cNvSpPr/>
          <p:nvPr/>
        </p:nvSpPr>
        <p:spPr>
          <a:xfrm>
            <a:off x="9226296" y="3959352"/>
            <a:ext cx="4937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</a:rPr>
              <a:t>8</a:t>
            </a:r>
            <a:endParaRPr lang="en-US" sz="1100" dirty="0"/>
          </a:p>
        </p:txBody>
      </p:sp>
      <p:sp>
        <p:nvSpPr>
          <p:cNvPr id="36" name="Text 33"/>
          <p:cNvSpPr/>
          <p:nvPr/>
        </p:nvSpPr>
        <p:spPr>
          <a:xfrm>
            <a:off x="9226296" y="4489704"/>
            <a:ext cx="208483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60" b="1" dirty="0">
                <a:solidFill>
                  <a:srgbClr val="0F2747"/>
                </a:solidFill>
              </a:rPr>
              <a:t>Standar Pembiayaan</a:t>
            </a:r>
            <a:endParaRPr lang="en-US" sz="1360" dirty="0"/>
          </a:p>
        </p:txBody>
      </p:sp>
      <p:sp>
        <p:nvSpPr>
          <p:cNvPr id="37" name="Shape 34"/>
          <p:cNvSpPr/>
          <p:nvPr/>
        </p:nvSpPr>
        <p:spPr>
          <a:xfrm>
            <a:off x="658368" y="5632704"/>
            <a:ext cx="10863072" cy="475488"/>
          </a:xfrm>
          <a:prstGeom prst="roundRect">
            <a:avLst>
              <a:gd name="adj" fmla="val 9615"/>
            </a:avLst>
          </a:prstGeom>
          <a:solidFill>
            <a:srgbClr val="EAF7F1"/>
          </a:solidFill>
          <a:ln w="12700">
            <a:solidFill>
              <a:srgbClr val="CFE9DE"/>
            </a:solidFill>
            <a:prstDash val="solid"/>
          </a:ln>
        </p:spPr>
      </p:sp>
      <p:sp>
        <p:nvSpPr>
          <p:cNvPr id="38" name="Text 35"/>
          <p:cNvSpPr/>
          <p:nvPr/>
        </p:nvSpPr>
        <p:spPr>
          <a:xfrm>
            <a:off x="896112" y="5760720"/>
            <a:ext cx="103784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80" b="1" dirty="0">
                <a:solidFill>
                  <a:srgbClr val="1A9B68"/>
                </a:solidFill>
              </a:rPr>
              <a:t>Sekolah boleh menetapkan standar kekhasan/target internal yang lebih tinggi, selama tetap berpijak pada SNP dan kebutuhan peserta didik.</a:t>
            </a:r>
            <a:endParaRPr lang="en-US" sz="11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47472"/>
            <a:ext cx="10881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0F27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Potret awal SMA Negeri 2 Kuningan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66928" y="850392"/>
            <a:ext cx="10698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 adalah cermin: bukan untuk menghakimi, tetapi untuk menentukan titik perbaikan.</a:t>
            </a:r>
            <a:endParaRPr lang="en-US" sz="1150" dirty="0"/>
          </a:p>
        </p:txBody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9960" y="283464"/>
            <a:ext cx="438912" cy="54864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58368" y="1389888"/>
            <a:ext cx="6812280" cy="4498848"/>
          </a:xfrm>
          <a:prstGeom prst="roundRect">
            <a:avLst>
              <a:gd name="adj" fmla="val 1626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950976" y="1664208"/>
            <a:ext cx="3108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2747"/>
                </a:solidFill>
              </a:rPr>
              <a:t>Skor Rapor Pendidikan 2025</a:t>
            </a:r>
            <a:endParaRPr lang="en-US" sz="1400" dirty="0"/>
          </a:p>
        </p:txBody>
      </p:sp>
      <p:sp>
        <p:nvSpPr>
          <p:cNvPr id="7" name="Shape 4"/>
          <p:cNvSpPr/>
          <p:nvPr/>
        </p:nvSpPr>
        <p:spPr>
          <a:xfrm>
            <a:off x="2240280" y="2121408"/>
            <a:ext cx="0" cy="2971800"/>
          </a:xfrm>
          <a:prstGeom prst="line">
            <a:avLst/>
          </a:prstGeom>
          <a:noFill/>
          <a:ln w="12700">
            <a:solidFill>
              <a:srgbClr val="E7ECF2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2075688" y="5157216"/>
            <a:ext cx="34747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98A2B3"/>
                </a:solidFill>
              </a:rPr>
              <a:t>0</a:t>
            </a:r>
            <a:endParaRPr lang="en-US" sz="850" dirty="0"/>
          </a:p>
        </p:txBody>
      </p:sp>
      <p:sp>
        <p:nvSpPr>
          <p:cNvPr id="9" name="Shape 6"/>
          <p:cNvSpPr/>
          <p:nvPr/>
        </p:nvSpPr>
        <p:spPr>
          <a:xfrm>
            <a:off x="3348990" y="2121408"/>
            <a:ext cx="0" cy="2971800"/>
          </a:xfrm>
          <a:prstGeom prst="line">
            <a:avLst/>
          </a:prstGeom>
          <a:noFill/>
          <a:ln w="12700">
            <a:solidFill>
              <a:srgbClr val="E7ECF2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3184398" y="5157216"/>
            <a:ext cx="34747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98A2B3"/>
                </a:solidFill>
              </a:rPr>
              <a:t>25</a:t>
            </a:r>
            <a:endParaRPr lang="en-US" sz="850" dirty="0"/>
          </a:p>
        </p:txBody>
      </p:sp>
      <p:sp>
        <p:nvSpPr>
          <p:cNvPr id="11" name="Shape 8"/>
          <p:cNvSpPr/>
          <p:nvPr/>
        </p:nvSpPr>
        <p:spPr>
          <a:xfrm>
            <a:off x="4457700" y="2121408"/>
            <a:ext cx="0" cy="2971800"/>
          </a:xfrm>
          <a:prstGeom prst="line">
            <a:avLst/>
          </a:prstGeom>
          <a:noFill/>
          <a:ln w="12700">
            <a:solidFill>
              <a:srgbClr val="E7ECF2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4293108" y="5157216"/>
            <a:ext cx="34747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98A2B3"/>
                </a:solidFill>
              </a:rPr>
              <a:t>50</a:t>
            </a:r>
            <a:endParaRPr lang="en-US" sz="850" dirty="0"/>
          </a:p>
        </p:txBody>
      </p:sp>
      <p:sp>
        <p:nvSpPr>
          <p:cNvPr id="13" name="Shape 10"/>
          <p:cNvSpPr/>
          <p:nvPr/>
        </p:nvSpPr>
        <p:spPr>
          <a:xfrm>
            <a:off x="5566410" y="2121408"/>
            <a:ext cx="0" cy="2971800"/>
          </a:xfrm>
          <a:prstGeom prst="line">
            <a:avLst/>
          </a:prstGeom>
          <a:noFill/>
          <a:ln w="12700">
            <a:solidFill>
              <a:srgbClr val="E7ECF2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5401818" y="5157216"/>
            <a:ext cx="34747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98A2B3"/>
                </a:solidFill>
              </a:rPr>
              <a:t>75</a:t>
            </a:r>
            <a:endParaRPr lang="en-US" sz="850" dirty="0"/>
          </a:p>
        </p:txBody>
      </p:sp>
      <p:sp>
        <p:nvSpPr>
          <p:cNvPr id="15" name="Shape 12"/>
          <p:cNvSpPr/>
          <p:nvPr/>
        </p:nvSpPr>
        <p:spPr>
          <a:xfrm>
            <a:off x="6675120" y="2121408"/>
            <a:ext cx="0" cy="2971800"/>
          </a:xfrm>
          <a:prstGeom prst="line">
            <a:avLst/>
          </a:prstGeom>
          <a:noFill/>
          <a:ln w="12700">
            <a:solidFill>
              <a:srgbClr val="E7ECF2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6510528" y="5157216"/>
            <a:ext cx="34747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98A2B3"/>
                </a:solidFill>
              </a:rPr>
              <a:t>100</a:t>
            </a:r>
            <a:endParaRPr lang="en-US" sz="850" dirty="0"/>
          </a:p>
        </p:txBody>
      </p:sp>
      <p:sp>
        <p:nvSpPr>
          <p:cNvPr id="17" name="Text 14"/>
          <p:cNvSpPr/>
          <p:nvPr/>
        </p:nvSpPr>
        <p:spPr>
          <a:xfrm>
            <a:off x="950976" y="2267712"/>
            <a:ext cx="457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1A9B68"/>
                </a:solidFill>
              </a:rPr>
              <a:t>A.1</a:t>
            </a:r>
            <a:endParaRPr lang="en-US" sz="1050" dirty="0"/>
          </a:p>
        </p:txBody>
      </p:sp>
      <p:sp>
        <p:nvSpPr>
          <p:cNvPr id="18" name="Text 15"/>
          <p:cNvSpPr/>
          <p:nvPr/>
        </p:nvSpPr>
        <p:spPr>
          <a:xfrm>
            <a:off x="1444752" y="2240280"/>
            <a:ext cx="1234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F2D3D"/>
                </a:solidFill>
              </a:rPr>
              <a:t>Literasi</a:t>
            </a:r>
            <a:endParaRPr lang="en-US" sz="1150" dirty="0"/>
          </a:p>
        </p:txBody>
      </p:sp>
      <p:sp>
        <p:nvSpPr>
          <p:cNvPr id="19" name="Shape 16"/>
          <p:cNvSpPr/>
          <p:nvPr/>
        </p:nvSpPr>
        <p:spPr>
          <a:xfrm>
            <a:off x="2240280" y="2258568"/>
            <a:ext cx="4434840" cy="256032"/>
          </a:xfrm>
          <a:prstGeom prst="roundRect">
            <a:avLst>
              <a:gd name="adj" fmla="val 21429"/>
            </a:avLst>
          </a:prstGeom>
          <a:solidFill>
            <a:srgbClr val="EDF1F5"/>
          </a:solidFill>
          <a:ln w="12700">
            <a:solidFill>
              <a:srgbClr val="EDF1F5"/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2240280" y="2258568"/>
            <a:ext cx="4035704" cy="256032"/>
          </a:xfrm>
          <a:prstGeom prst="roundRect">
            <a:avLst>
              <a:gd name="adj" fmla="val 21429"/>
            </a:avLst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6720840" y="2231136"/>
            <a:ext cx="475488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1A9B68"/>
                </a:solidFill>
              </a:rPr>
              <a:t>91,00</a:t>
            </a:r>
            <a:endParaRPr lang="en-US" sz="1050" dirty="0"/>
          </a:p>
        </p:txBody>
      </p:sp>
      <p:sp>
        <p:nvSpPr>
          <p:cNvPr id="22" name="Text 19"/>
          <p:cNvSpPr/>
          <p:nvPr/>
        </p:nvSpPr>
        <p:spPr>
          <a:xfrm>
            <a:off x="950976" y="2944368"/>
            <a:ext cx="457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1AA7A1"/>
                </a:solidFill>
              </a:rPr>
              <a:t>A.2</a:t>
            </a:r>
            <a:endParaRPr lang="en-US" sz="1050" dirty="0"/>
          </a:p>
        </p:txBody>
      </p:sp>
      <p:sp>
        <p:nvSpPr>
          <p:cNvPr id="23" name="Text 20"/>
          <p:cNvSpPr/>
          <p:nvPr/>
        </p:nvSpPr>
        <p:spPr>
          <a:xfrm>
            <a:off x="1444752" y="2916936"/>
            <a:ext cx="1234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1F2D3D"/>
                </a:solidFill>
              </a:rPr>
              <a:t>Numerasi</a:t>
            </a:r>
            <a:endParaRPr lang="en-US" sz="1150" dirty="0"/>
          </a:p>
        </p:txBody>
      </p:sp>
      <p:sp>
        <p:nvSpPr>
          <p:cNvPr id="24" name="Shape 21"/>
          <p:cNvSpPr/>
          <p:nvPr/>
        </p:nvSpPr>
        <p:spPr>
          <a:xfrm>
            <a:off x="2240280" y="2935224"/>
            <a:ext cx="4434840" cy="256032"/>
          </a:xfrm>
          <a:prstGeom prst="roundRect">
            <a:avLst>
              <a:gd name="adj" fmla="val 21429"/>
            </a:avLst>
          </a:prstGeom>
          <a:solidFill>
            <a:srgbClr val="EDF1F5"/>
          </a:solidFill>
          <a:ln w="12700">
            <a:solidFill>
              <a:srgbClr val="EDF1F5"/>
            </a:solidFill>
            <a:prstDash val="solid"/>
          </a:ln>
        </p:spPr>
      </p:sp>
      <p:sp>
        <p:nvSpPr>
          <p:cNvPr id="25" name="Shape 22"/>
          <p:cNvSpPr/>
          <p:nvPr/>
        </p:nvSpPr>
        <p:spPr>
          <a:xfrm>
            <a:off x="2240280" y="2935224"/>
            <a:ext cx="3264486" cy="256032"/>
          </a:xfrm>
          <a:prstGeom prst="roundRect">
            <a:avLst>
              <a:gd name="adj" fmla="val 21429"/>
            </a:avLst>
          </a:prstGeom>
          <a:solidFill>
            <a:srgbClr val="1AA7A1"/>
          </a:solidFill>
          <a:ln w="12700">
            <a:solidFill>
              <a:srgbClr val="1AA7A1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6720840" y="2907792"/>
            <a:ext cx="475488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1AA7A1"/>
                </a:solidFill>
              </a:rPr>
              <a:t>73,61</a:t>
            </a:r>
            <a:endParaRPr lang="en-US" sz="1050" dirty="0"/>
          </a:p>
        </p:txBody>
      </p:sp>
      <p:sp>
        <p:nvSpPr>
          <p:cNvPr id="27" name="Text 24"/>
          <p:cNvSpPr/>
          <p:nvPr/>
        </p:nvSpPr>
        <p:spPr>
          <a:xfrm>
            <a:off x="950976" y="3621024"/>
            <a:ext cx="457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E66B5B"/>
                </a:solidFill>
              </a:rPr>
              <a:t>A.3</a:t>
            </a:r>
            <a:endParaRPr lang="en-US" sz="1050" dirty="0"/>
          </a:p>
        </p:txBody>
      </p:sp>
      <p:sp>
        <p:nvSpPr>
          <p:cNvPr id="28" name="Text 25"/>
          <p:cNvSpPr/>
          <p:nvPr/>
        </p:nvSpPr>
        <p:spPr>
          <a:xfrm>
            <a:off x="1444752" y="3593592"/>
            <a:ext cx="1234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b="1" dirty="0">
                <a:solidFill>
                  <a:srgbClr val="1F2D3D"/>
                </a:solidFill>
              </a:rPr>
              <a:t>Karakter</a:t>
            </a:r>
            <a:endParaRPr lang="en-US" sz="1150" dirty="0"/>
          </a:p>
        </p:txBody>
      </p:sp>
      <p:sp>
        <p:nvSpPr>
          <p:cNvPr id="29" name="Shape 26"/>
          <p:cNvSpPr/>
          <p:nvPr/>
        </p:nvSpPr>
        <p:spPr>
          <a:xfrm>
            <a:off x="2240280" y="3611880"/>
            <a:ext cx="4434840" cy="256032"/>
          </a:xfrm>
          <a:prstGeom prst="roundRect">
            <a:avLst>
              <a:gd name="adj" fmla="val 21429"/>
            </a:avLst>
          </a:prstGeom>
          <a:solidFill>
            <a:srgbClr val="EDF1F5"/>
          </a:solidFill>
          <a:ln w="12700">
            <a:solidFill>
              <a:srgbClr val="EDF1F5"/>
            </a:solidFill>
            <a:prstDash val="solid"/>
          </a:ln>
        </p:spPr>
      </p:sp>
      <p:sp>
        <p:nvSpPr>
          <p:cNvPr id="30" name="Shape 27"/>
          <p:cNvSpPr/>
          <p:nvPr/>
        </p:nvSpPr>
        <p:spPr>
          <a:xfrm>
            <a:off x="2240280" y="3611880"/>
            <a:ext cx="2985978" cy="256032"/>
          </a:xfrm>
          <a:prstGeom prst="roundRect">
            <a:avLst>
              <a:gd name="adj" fmla="val 21429"/>
            </a:avLst>
          </a:prstGeom>
          <a:solidFill>
            <a:srgbClr val="E66B5B"/>
          </a:solidFill>
          <a:ln w="12700">
            <a:solidFill>
              <a:srgbClr val="E66B5B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6720840" y="3584448"/>
            <a:ext cx="475488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E66B5B"/>
                </a:solidFill>
              </a:rPr>
              <a:t>67,33</a:t>
            </a:r>
            <a:endParaRPr lang="en-US" sz="1050" dirty="0"/>
          </a:p>
        </p:txBody>
      </p:sp>
      <p:sp>
        <p:nvSpPr>
          <p:cNvPr id="32" name="Text 29"/>
          <p:cNvSpPr/>
          <p:nvPr/>
        </p:nvSpPr>
        <p:spPr>
          <a:xfrm>
            <a:off x="950976" y="4297680"/>
            <a:ext cx="457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1976D2"/>
                </a:solidFill>
              </a:rPr>
              <a:t>D.1</a:t>
            </a:r>
            <a:endParaRPr lang="en-US" sz="1050" dirty="0"/>
          </a:p>
        </p:txBody>
      </p:sp>
      <p:sp>
        <p:nvSpPr>
          <p:cNvPr id="33" name="Text 30"/>
          <p:cNvSpPr/>
          <p:nvPr/>
        </p:nvSpPr>
        <p:spPr>
          <a:xfrm>
            <a:off x="1444752" y="4270248"/>
            <a:ext cx="1234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b="1" dirty="0">
                <a:solidFill>
                  <a:srgbClr val="1F2D3D"/>
                </a:solidFill>
              </a:rPr>
              <a:t>Kualitas Pembelajaran</a:t>
            </a:r>
            <a:endParaRPr lang="en-US" sz="1150" dirty="0"/>
          </a:p>
        </p:txBody>
      </p:sp>
      <p:sp>
        <p:nvSpPr>
          <p:cNvPr id="34" name="Shape 31"/>
          <p:cNvSpPr/>
          <p:nvPr/>
        </p:nvSpPr>
        <p:spPr>
          <a:xfrm>
            <a:off x="2240280" y="4288536"/>
            <a:ext cx="4434840" cy="256032"/>
          </a:xfrm>
          <a:prstGeom prst="roundRect">
            <a:avLst>
              <a:gd name="adj" fmla="val 21429"/>
            </a:avLst>
          </a:prstGeom>
          <a:solidFill>
            <a:srgbClr val="EDF1F5"/>
          </a:solidFill>
          <a:ln w="12700">
            <a:solidFill>
              <a:srgbClr val="EDF1F5"/>
            </a:solidFill>
            <a:prstDash val="solid"/>
          </a:ln>
        </p:spPr>
      </p:sp>
      <p:sp>
        <p:nvSpPr>
          <p:cNvPr id="35" name="Shape 32"/>
          <p:cNvSpPr/>
          <p:nvPr/>
        </p:nvSpPr>
        <p:spPr>
          <a:xfrm>
            <a:off x="2240280" y="4288536"/>
            <a:ext cx="2898168" cy="256032"/>
          </a:xfrm>
          <a:prstGeom prst="roundRect">
            <a:avLst>
              <a:gd name="adj" fmla="val 21429"/>
            </a:avLst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36" name="Text 33"/>
          <p:cNvSpPr/>
          <p:nvPr/>
        </p:nvSpPr>
        <p:spPr>
          <a:xfrm>
            <a:off x="6720840" y="4261104"/>
            <a:ext cx="475488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1976D2"/>
                </a:solidFill>
              </a:rPr>
              <a:t>65,35</a:t>
            </a:r>
            <a:endParaRPr lang="en-US" sz="1050" dirty="0"/>
          </a:p>
        </p:txBody>
      </p:sp>
      <p:sp>
        <p:nvSpPr>
          <p:cNvPr id="37" name="Shape 34"/>
          <p:cNvSpPr/>
          <p:nvPr/>
        </p:nvSpPr>
        <p:spPr>
          <a:xfrm>
            <a:off x="7699248" y="1389888"/>
            <a:ext cx="3822192" cy="4498848"/>
          </a:xfrm>
          <a:prstGeom prst="roundRect">
            <a:avLst>
              <a:gd name="adj" fmla="val 1914"/>
            </a:avLst>
          </a:prstGeom>
          <a:solidFill>
            <a:srgbClr val="0F2747"/>
          </a:solidFill>
          <a:ln w="12700">
            <a:solidFill>
              <a:srgbClr val="0F2747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38" name="Shape 35"/>
          <p:cNvSpPr/>
          <p:nvPr/>
        </p:nvSpPr>
        <p:spPr>
          <a:xfrm>
            <a:off x="8028432" y="1737360"/>
            <a:ext cx="1609344" cy="310896"/>
          </a:xfrm>
          <a:prstGeom prst="roundRect">
            <a:avLst>
              <a:gd name="adj" fmla="val 26471"/>
            </a:avLst>
          </a:prstGeom>
          <a:solidFill>
            <a:srgbClr val="F2B134"/>
          </a:solidFill>
          <a:ln w="12700">
            <a:solidFill>
              <a:srgbClr val="F2B134"/>
            </a:solidFill>
            <a:prstDash val="solid"/>
          </a:ln>
        </p:spPr>
      </p:sp>
      <p:sp>
        <p:nvSpPr>
          <p:cNvPr id="39" name="Text 36"/>
          <p:cNvSpPr/>
          <p:nvPr/>
        </p:nvSpPr>
        <p:spPr>
          <a:xfrm>
            <a:off x="8101584" y="1783080"/>
            <a:ext cx="1463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20" b="1" dirty="0">
                <a:solidFill>
                  <a:srgbClr val="0F2747"/>
                </a:solidFill>
              </a:rPr>
              <a:t>PRIORITAS UTAMA</a:t>
            </a:r>
            <a:endParaRPr lang="en-US" sz="920" dirty="0"/>
          </a:p>
        </p:txBody>
      </p:sp>
      <p:sp>
        <p:nvSpPr>
          <p:cNvPr id="40" name="Text 37"/>
          <p:cNvSpPr/>
          <p:nvPr/>
        </p:nvSpPr>
        <p:spPr>
          <a:xfrm>
            <a:off x="8028432" y="2331720"/>
            <a:ext cx="2697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b="1" dirty="0">
                <a:solidFill>
                  <a:srgbClr val="FFFFFF"/>
                </a:solidFill>
              </a:rPr>
              <a:t>A.3  Karakter</a:t>
            </a:r>
            <a:endParaRPr lang="en-US" sz="2100" dirty="0"/>
          </a:p>
        </p:txBody>
      </p:sp>
      <p:sp>
        <p:nvSpPr>
          <p:cNvPr id="41" name="Text 38"/>
          <p:cNvSpPr/>
          <p:nvPr/>
        </p:nvSpPr>
        <p:spPr>
          <a:xfrm>
            <a:off x="8028432" y="2743200"/>
            <a:ext cx="2926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40" dirty="0">
                <a:solidFill>
                  <a:srgbClr val="D8E8F7"/>
                </a:solidFill>
              </a:rPr>
              <a:t>67,33  →  target internal ≥ 70,00</a:t>
            </a:r>
            <a:endParaRPr lang="en-US" sz="1240" dirty="0"/>
          </a:p>
        </p:txBody>
      </p:sp>
      <p:sp>
        <p:nvSpPr>
          <p:cNvPr id="42" name="Shape 39"/>
          <p:cNvSpPr/>
          <p:nvPr/>
        </p:nvSpPr>
        <p:spPr>
          <a:xfrm>
            <a:off x="8028432" y="3227832"/>
            <a:ext cx="2880360" cy="0"/>
          </a:xfrm>
          <a:prstGeom prst="line">
            <a:avLst/>
          </a:prstGeom>
          <a:noFill/>
          <a:ln w="12700">
            <a:solidFill>
              <a:srgbClr val="42688D"/>
            </a:solidFill>
            <a:prstDash val="solid"/>
          </a:ln>
        </p:spPr>
      </p:sp>
      <p:sp>
        <p:nvSpPr>
          <p:cNvPr id="43" name="Text 40"/>
          <p:cNvSpPr/>
          <p:nvPr/>
        </p:nvSpPr>
        <p:spPr>
          <a:xfrm>
            <a:off x="8028432" y="3493008"/>
            <a:ext cx="2743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</a:rPr>
              <a:t>D.1  Kualitas Pembelajaran</a:t>
            </a:r>
            <a:endParaRPr lang="en-US" sz="1900" dirty="0"/>
          </a:p>
        </p:txBody>
      </p:sp>
      <p:sp>
        <p:nvSpPr>
          <p:cNvPr id="44" name="Text 41"/>
          <p:cNvSpPr/>
          <p:nvPr/>
        </p:nvSpPr>
        <p:spPr>
          <a:xfrm>
            <a:off x="8028432" y="4041648"/>
            <a:ext cx="2926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40" dirty="0">
                <a:solidFill>
                  <a:srgbClr val="D8E8F7"/>
                </a:solidFill>
              </a:rPr>
              <a:t>65,35  →  target internal ≥ 68,00</a:t>
            </a:r>
            <a:endParaRPr lang="en-US" sz="1240" dirty="0"/>
          </a:p>
        </p:txBody>
      </p:sp>
      <p:sp>
        <p:nvSpPr>
          <p:cNvPr id="45" name="Text 42"/>
          <p:cNvSpPr/>
          <p:nvPr/>
        </p:nvSpPr>
        <p:spPr>
          <a:xfrm>
            <a:off x="8028432" y="4681728"/>
            <a:ext cx="294436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D8E8F7"/>
                </a:solidFill>
              </a:rPr>
              <a:t>Fokus perbaikan bukan karena indikator lain tidak penting, tetapi agar energi sekolah lebih terarah dan dapat diukur dampaknya.</a:t>
            </a:r>
            <a:endParaRPr lang="en-US" sz="1150" dirty="0"/>
          </a:p>
        </p:txBody>
      </p:sp>
      <p:sp>
        <p:nvSpPr>
          <p:cNvPr id="46" name="Text 43"/>
          <p:cNvSpPr/>
          <p:nvPr/>
        </p:nvSpPr>
        <p:spPr>
          <a:xfrm>
            <a:off x="585216" y="6254496"/>
            <a:ext cx="10789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8A94A3"/>
                </a:solidFill>
              </a:rPr>
              <a:t>Sumber: Rapor Pendidikan 2025 dan EDS/RKT SMA Negeri 2 Kuningan Tahun Pelajaran 2026/2027.</a:t>
            </a:r>
            <a:endParaRPr lang="en-US" sz="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47472"/>
            <a:ext cx="10881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0F27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Dua fokus bersama 2026/2027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66928" y="850392"/>
            <a:ext cx="10698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Perubahan yang diharapkan harus terlihat pada praktik dan pengalaman peserta didik.</a:t>
            </a:r>
            <a:endParaRPr lang="en-US" sz="1150" dirty="0"/>
          </a:p>
        </p:txBody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9960" y="283464"/>
            <a:ext cx="438912" cy="54864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58368" y="1389888"/>
            <a:ext cx="5330952" cy="4526280"/>
          </a:xfrm>
          <a:prstGeom prst="roundRect">
            <a:avLst>
              <a:gd name="adj" fmla="val 1616"/>
            </a:avLst>
          </a:prstGeom>
          <a:solidFill>
            <a:srgbClr val="FFF9F7"/>
          </a:solidFill>
          <a:ln w="12700">
            <a:solidFill>
              <a:srgbClr val="F4D5CF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960120" y="1709928"/>
            <a:ext cx="1225296" cy="310896"/>
          </a:xfrm>
          <a:prstGeom prst="roundRect">
            <a:avLst>
              <a:gd name="adj" fmla="val 26471"/>
            </a:avLst>
          </a:prstGeom>
          <a:solidFill>
            <a:srgbClr val="E66B5B"/>
          </a:solidFill>
          <a:ln w="12700">
            <a:solidFill>
              <a:srgbClr val="E66B5B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033272" y="1755648"/>
            <a:ext cx="10789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30" b="1" dirty="0">
                <a:solidFill>
                  <a:srgbClr val="FFFFFF"/>
                </a:solidFill>
              </a:rPr>
              <a:t>PRIORITAS 1</a:t>
            </a:r>
            <a:endParaRPr lang="en-US" sz="930" dirty="0"/>
          </a:p>
        </p:txBody>
      </p:sp>
      <p:sp>
        <p:nvSpPr>
          <p:cNvPr id="8" name="Text 5"/>
          <p:cNvSpPr/>
          <p:nvPr/>
        </p:nvSpPr>
        <p:spPr>
          <a:xfrm>
            <a:off x="960120" y="2212848"/>
            <a:ext cx="29260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E66B5B"/>
                </a:solidFill>
              </a:rPr>
              <a:t>A.3  Karakter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960120" y="2788920"/>
            <a:ext cx="1828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20" b="1" dirty="0">
                <a:solidFill>
                  <a:srgbClr val="0F2747"/>
                </a:solidFill>
              </a:rPr>
              <a:t>Yang ingin berubah:</a:t>
            </a:r>
            <a:endParaRPr lang="en-US" sz="1220" dirty="0"/>
          </a:p>
        </p:txBody>
      </p:sp>
      <p:sp>
        <p:nvSpPr>
          <p:cNvPr id="10" name="Shape 7"/>
          <p:cNvSpPr/>
          <p:nvPr/>
        </p:nvSpPr>
        <p:spPr>
          <a:xfrm>
            <a:off x="960120" y="3191256"/>
            <a:ext cx="109728" cy="109728"/>
          </a:xfrm>
          <a:prstGeom prst="ellipse">
            <a:avLst/>
          </a:prstGeom>
          <a:solidFill>
            <a:srgbClr val="E66B5B"/>
          </a:solidFill>
          <a:ln w="12700">
            <a:solidFill>
              <a:srgbClr val="E66B5B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179576" y="3127248"/>
            <a:ext cx="430682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30" dirty="0">
                <a:solidFill>
                  <a:srgbClr val="1F2D3D"/>
                </a:solidFill>
              </a:rPr>
              <a:t>nilai karakter hadir dalam pembelajaran dan budaya sekolah</a:t>
            </a:r>
            <a:endParaRPr lang="en-US" sz="1230" dirty="0"/>
          </a:p>
        </p:txBody>
      </p:sp>
      <p:sp>
        <p:nvSpPr>
          <p:cNvPr id="12" name="Shape 9"/>
          <p:cNvSpPr/>
          <p:nvPr/>
        </p:nvSpPr>
        <p:spPr>
          <a:xfrm>
            <a:off x="960120" y="3721608"/>
            <a:ext cx="109728" cy="109728"/>
          </a:xfrm>
          <a:prstGeom prst="ellipse">
            <a:avLst/>
          </a:prstGeom>
          <a:solidFill>
            <a:srgbClr val="E66B5B"/>
          </a:solidFill>
          <a:ln w="12700">
            <a:solidFill>
              <a:srgbClr val="E66B5B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1179576" y="3657600"/>
            <a:ext cx="430682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30" dirty="0">
                <a:solidFill>
                  <a:srgbClr val="1F2D3D"/>
                </a:solidFill>
              </a:rPr>
              <a:t>pembiasaan positif berjalan konsisten, bukan seremonial</a:t>
            </a:r>
            <a:endParaRPr lang="en-US" sz="1230" dirty="0"/>
          </a:p>
        </p:txBody>
      </p:sp>
      <p:sp>
        <p:nvSpPr>
          <p:cNvPr id="14" name="Shape 11"/>
          <p:cNvSpPr/>
          <p:nvPr/>
        </p:nvSpPr>
        <p:spPr>
          <a:xfrm>
            <a:off x="960120" y="4251960"/>
            <a:ext cx="109728" cy="109728"/>
          </a:xfrm>
          <a:prstGeom prst="ellipse">
            <a:avLst/>
          </a:prstGeom>
          <a:solidFill>
            <a:srgbClr val="E66B5B"/>
          </a:solidFill>
          <a:ln w="12700">
            <a:solidFill>
              <a:srgbClr val="E66B5B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179576" y="4187952"/>
            <a:ext cx="430682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30" dirty="0">
                <a:solidFill>
                  <a:srgbClr val="1F2D3D"/>
                </a:solidFill>
              </a:rPr>
              <a:t>disiplin, tanggung jawab, gotong royong, kepedulian makin nyata</a:t>
            </a:r>
            <a:endParaRPr lang="en-US" sz="1230" dirty="0"/>
          </a:p>
        </p:txBody>
      </p:sp>
      <p:sp>
        <p:nvSpPr>
          <p:cNvPr id="16" name="Shape 13"/>
          <p:cNvSpPr/>
          <p:nvPr/>
        </p:nvSpPr>
        <p:spPr>
          <a:xfrm>
            <a:off x="960120" y="4782312"/>
            <a:ext cx="109728" cy="109728"/>
          </a:xfrm>
          <a:prstGeom prst="ellipse">
            <a:avLst/>
          </a:prstGeom>
          <a:solidFill>
            <a:srgbClr val="E66B5B"/>
          </a:solidFill>
          <a:ln w="12700">
            <a:solidFill>
              <a:srgbClr val="E66B5B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1179576" y="4718304"/>
            <a:ext cx="430682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30" dirty="0">
                <a:solidFill>
                  <a:srgbClr val="1F2D3D"/>
                </a:solidFill>
              </a:rPr>
              <a:t>orang tua dan sekolah lebih selaras dalam pembinaan karakter</a:t>
            </a:r>
            <a:endParaRPr lang="en-US" sz="1230" dirty="0"/>
          </a:p>
        </p:txBody>
      </p:sp>
      <p:sp>
        <p:nvSpPr>
          <p:cNvPr id="18" name="Shape 15"/>
          <p:cNvSpPr/>
          <p:nvPr/>
        </p:nvSpPr>
        <p:spPr>
          <a:xfrm>
            <a:off x="6217920" y="1389888"/>
            <a:ext cx="5303520" cy="4526280"/>
          </a:xfrm>
          <a:prstGeom prst="roundRect">
            <a:avLst>
              <a:gd name="adj" fmla="val 1616"/>
            </a:avLst>
          </a:prstGeom>
          <a:solidFill>
            <a:srgbClr val="F7FBFF"/>
          </a:solidFill>
          <a:ln w="12700">
            <a:solidFill>
              <a:srgbClr val="CFE3F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9" name="Shape 16"/>
          <p:cNvSpPr/>
          <p:nvPr/>
        </p:nvSpPr>
        <p:spPr>
          <a:xfrm>
            <a:off x="6519672" y="1709928"/>
            <a:ext cx="1225296" cy="310896"/>
          </a:xfrm>
          <a:prstGeom prst="roundRect">
            <a:avLst>
              <a:gd name="adj" fmla="val 26471"/>
            </a:avLst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6592824" y="1755648"/>
            <a:ext cx="107899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30" b="1" dirty="0">
                <a:solidFill>
                  <a:srgbClr val="FFFFFF"/>
                </a:solidFill>
              </a:rPr>
              <a:t>PRIORITAS 2</a:t>
            </a:r>
            <a:endParaRPr lang="en-US" sz="930" dirty="0"/>
          </a:p>
        </p:txBody>
      </p:sp>
      <p:sp>
        <p:nvSpPr>
          <p:cNvPr id="21" name="Text 18"/>
          <p:cNvSpPr/>
          <p:nvPr/>
        </p:nvSpPr>
        <p:spPr>
          <a:xfrm>
            <a:off x="6519672" y="2212848"/>
            <a:ext cx="4023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300" b="1" dirty="0">
                <a:solidFill>
                  <a:srgbClr val="1976D2"/>
                </a:solidFill>
              </a:rPr>
              <a:t>D.1  Kualitas Pembelajaran</a:t>
            </a:r>
            <a:endParaRPr lang="en-US" sz="2300" dirty="0"/>
          </a:p>
        </p:txBody>
      </p:sp>
      <p:sp>
        <p:nvSpPr>
          <p:cNvPr id="22" name="Text 19"/>
          <p:cNvSpPr/>
          <p:nvPr/>
        </p:nvSpPr>
        <p:spPr>
          <a:xfrm>
            <a:off x="6519672" y="2788920"/>
            <a:ext cx="1828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20" b="1" dirty="0">
                <a:solidFill>
                  <a:srgbClr val="0F2747"/>
                </a:solidFill>
              </a:rPr>
              <a:t>Yang ingin berubah:</a:t>
            </a:r>
            <a:endParaRPr lang="en-US" sz="1220" dirty="0"/>
          </a:p>
        </p:txBody>
      </p:sp>
      <p:sp>
        <p:nvSpPr>
          <p:cNvPr id="23" name="Shape 20"/>
          <p:cNvSpPr/>
          <p:nvPr/>
        </p:nvSpPr>
        <p:spPr>
          <a:xfrm>
            <a:off x="6519672" y="3191256"/>
            <a:ext cx="109728" cy="109728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6739128" y="3127248"/>
            <a:ext cx="4187952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30" dirty="0">
                <a:solidFill>
                  <a:srgbClr val="1F2D3D"/>
                </a:solidFill>
              </a:rPr>
              <a:t>pembelajaran makin berpusat pada peserta didik</a:t>
            </a:r>
            <a:endParaRPr lang="en-US" sz="1230" dirty="0"/>
          </a:p>
        </p:txBody>
      </p:sp>
      <p:sp>
        <p:nvSpPr>
          <p:cNvPr id="25" name="Shape 22"/>
          <p:cNvSpPr/>
          <p:nvPr/>
        </p:nvSpPr>
        <p:spPr>
          <a:xfrm>
            <a:off x="6519672" y="3721608"/>
            <a:ext cx="109728" cy="109728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6739128" y="3657600"/>
            <a:ext cx="4187952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30" dirty="0">
                <a:solidFill>
                  <a:srgbClr val="1F2D3D"/>
                </a:solidFill>
              </a:rPr>
              <a:t>deep learning, diferensiasi, dan aktivasi kognitif makin konsisten</a:t>
            </a:r>
            <a:endParaRPr lang="en-US" sz="1230" dirty="0"/>
          </a:p>
        </p:txBody>
      </p:sp>
      <p:sp>
        <p:nvSpPr>
          <p:cNvPr id="27" name="Shape 24"/>
          <p:cNvSpPr/>
          <p:nvPr/>
        </p:nvSpPr>
        <p:spPr>
          <a:xfrm>
            <a:off x="6519672" y="4251960"/>
            <a:ext cx="109728" cy="109728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6739128" y="4187952"/>
            <a:ext cx="4187952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30" dirty="0">
                <a:solidFill>
                  <a:srgbClr val="1F2D3D"/>
                </a:solidFill>
              </a:rPr>
              <a:t>asesmen formatif dipakai untuk menyesuaikan pembelajaran</a:t>
            </a:r>
            <a:endParaRPr lang="en-US" sz="1230" dirty="0"/>
          </a:p>
        </p:txBody>
      </p:sp>
      <p:sp>
        <p:nvSpPr>
          <p:cNvPr id="29" name="Shape 26"/>
          <p:cNvSpPr/>
          <p:nvPr/>
        </p:nvSpPr>
        <p:spPr>
          <a:xfrm>
            <a:off x="6519672" y="4782312"/>
            <a:ext cx="109728" cy="109728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30" name="Text 27"/>
          <p:cNvSpPr/>
          <p:nvPr/>
        </p:nvSpPr>
        <p:spPr>
          <a:xfrm>
            <a:off x="6739128" y="4718304"/>
            <a:ext cx="4187952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30" dirty="0">
                <a:solidFill>
                  <a:srgbClr val="1F2D3D"/>
                </a:solidFill>
              </a:rPr>
              <a:t>refleksi, coaching, lesson study, dan praktik baik menghasilkan perubahan kelas</a:t>
            </a:r>
            <a:endParaRPr lang="en-US" sz="1230" dirty="0"/>
          </a:p>
        </p:txBody>
      </p:sp>
      <p:sp>
        <p:nvSpPr>
          <p:cNvPr id="31" name="Text 28"/>
          <p:cNvSpPr/>
          <p:nvPr/>
        </p:nvSpPr>
        <p:spPr>
          <a:xfrm>
            <a:off x="585216" y="6254496"/>
            <a:ext cx="10789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8A94A3"/>
                </a:solidFill>
              </a:rPr>
              <a:t>Sumber: LK Analisis Rapor Pendidikan dan EDS/RKT SMA Negeri 2 Kuningan.</a:t>
            </a:r>
            <a:endParaRPr lang="en-US" sz="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47472"/>
            <a:ext cx="10881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0F27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Siklus kerja kita: 5M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66928" y="850392"/>
            <a:ext cx="10698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 siklus sederhana yang terus berulang sampai perbaikan menjadi budaya.</a:t>
            </a:r>
            <a:endParaRPr lang="en-US" sz="1150" dirty="0"/>
          </a:p>
        </p:txBody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9960" y="283464"/>
            <a:ext cx="438912" cy="54864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30352" y="1874520"/>
            <a:ext cx="1965960" cy="224028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1152144" y="2148840"/>
            <a:ext cx="731520" cy="731520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152144" y="2368296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M1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713232" y="3081528"/>
            <a:ext cx="1600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520" b="1" dirty="0">
                <a:solidFill>
                  <a:srgbClr val="0F2747"/>
                </a:solidFill>
              </a:rPr>
              <a:t>Memetakan</a:t>
            </a:r>
            <a:endParaRPr lang="en-US" sz="1520" dirty="0"/>
          </a:p>
        </p:txBody>
      </p:sp>
      <p:sp>
        <p:nvSpPr>
          <p:cNvPr id="9" name="Text 6"/>
          <p:cNvSpPr/>
          <p:nvPr/>
        </p:nvSpPr>
        <p:spPr>
          <a:xfrm>
            <a:off x="731520" y="3557016"/>
            <a:ext cx="15544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667085"/>
                </a:solidFill>
              </a:rPr>
              <a:t>Kondisi nyata kita apa?</a:t>
            </a:r>
            <a:endParaRPr lang="en-US" sz="1050" dirty="0"/>
          </a:p>
        </p:txBody>
      </p:sp>
      <p:sp>
        <p:nvSpPr>
          <p:cNvPr id="10" name="Shape 7"/>
          <p:cNvSpPr/>
          <p:nvPr/>
        </p:nvSpPr>
        <p:spPr>
          <a:xfrm>
            <a:off x="2542032" y="2651760"/>
            <a:ext cx="320040" cy="502920"/>
          </a:xfrm>
          <a:prstGeom prst="chevron">
            <a:avLst/>
          </a:prstGeom>
          <a:solidFill>
            <a:srgbClr val="C7D2DE"/>
          </a:solidFill>
          <a:ln w="12700">
            <a:solidFill>
              <a:srgbClr val="C7D2DE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2834640" y="1874520"/>
            <a:ext cx="1965960" cy="224028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3456432" y="2148840"/>
            <a:ext cx="731520" cy="731520"/>
          </a:xfrm>
          <a:prstGeom prst="ellipse">
            <a:avLst/>
          </a:prstGeom>
          <a:solidFill>
            <a:srgbClr val="1AA7A1"/>
          </a:solidFill>
          <a:ln w="12700">
            <a:solidFill>
              <a:srgbClr val="1AA7A1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3456432" y="2368296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M2</a:t>
            </a:r>
            <a:endParaRPr lang="en-US" sz="1400" dirty="0"/>
          </a:p>
        </p:txBody>
      </p:sp>
      <p:sp>
        <p:nvSpPr>
          <p:cNvPr id="14" name="Text 11"/>
          <p:cNvSpPr/>
          <p:nvPr/>
        </p:nvSpPr>
        <p:spPr>
          <a:xfrm>
            <a:off x="3017520" y="3081528"/>
            <a:ext cx="1600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520" b="1" dirty="0">
                <a:solidFill>
                  <a:srgbClr val="0F2747"/>
                </a:solidFill>
              </a:rPr>
              <a:t>Merencanakan</a:t>
            </a:r>
            <a:endParaRPr lang="en-US" sz="1520" dirty="0"/>
          </a:p>
        </p:txBody>
      </p:sp>
      <p:sp>
        <p:nvSpPr>
          <p:cNvPr id="15" name="Text 12"/>
          <p:cNvSpPr/>
          <p:nvPr/>
        </p:nvSpPr>
        <p:spPr>
          <a:xfrm>
            <a:off x="3035808" y="3557016"/>
            <a:ext cx="15544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667085"/>
                </a:solidFill>
              </a:rPr>
              <a:t>Apa yang akan kita perbaiki?</a:t>
            </a:r>
            <a:endParaRPr lang="en-US" sz="1050" dirty="0"/>
          </a:p>
        </p:txBody>
      </p:sp>
      <p:sp>
        <p:nvSpPr>
          <p:cNvPr id="16" name="Shape 13"/>
          <p:cNvSpPr/>
          <p:nvPr/>
        </p:nvSpPr>
        <p:spPr>
          <a:xfrm>
            <a:off x="4846320" y="2651760"/>
            <a:ext cx="320040" cy="502920"/>
          </a:xfrm>
          <a:prstGeom prst="chevron">
            <a:avLst/>
          </a:prstGeom>
          <a:solidFill>
            <a:srgbClr val="C7D2DE"/>
          </a:solidFill>
          <a:ln w="12700">
            <a:solidFill>
              <a:srgbClr val="C7D2DE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5138928" y="1874520"/>
            <a:ext cx="1965960" cy="224028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5760720" y="2148840"/>
            <a:ext cx="731520" cy="731520"/>
          </a:xfrm>
          <a:prstGeom prst="ellipse">
            <a:avLst/>
          </a:prstGeom>
          <a:solidFill>
            <a:srgbClr val="7B61C9"/>
          </a:solidFill>
          <a:ln w="12700">
            <a:solidFill>
              <a:srgbClr val="7B61C9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5760720" y="2368296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M3</a:t>
            </a:r>
            <a:endParaRPr lang="en-US" sz="1400" dirty="0"/>
          </a:p>
        </p:txBody>
      </p:sp>
      <p:sp>
        <p:nvSpPr>
          <p:cNvPr id="20" name="Text 17"/>
          <p:cNvSpPr/>
          <p:nvPr/>
        </p:nvSpPr>
        <p:spPr>
          <a:xfrm>
            <a:off x="5321808" y="3081528"/>
            <a:ext cx="1600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520" b="1" dirty="0">
                <a:solidFill>
                  <a:srgbClr val="0F2747"/>
                </a:solidFill>
              </a:rPr>
              <a:t>Melaksanakan</a:t>
            </a:r>
            <a:endParaRPr lang="en-US" sz="1520" dirty="0"/>
          </a:p>
        </p:txBody>
      </p:sp>
      <p:sp>
        <p:nvSpPr>
          <p:cNvPr id="21" name="Text 18"/>
          <p:cNvSpPr/>
          <p:nvPr/>
        </p:nvSpPr>
        <p:spPr>
          <a:xfrm>
            <a:off x="5340096" y="3557016"/>
            <a:ext cx="15544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667085"/>
                </a:solidFill>
              </a:rPr>
              <a:t>Apa yang benar-benar kita lakukan?</a:t>
            </a:r>
            <a:endParaRPr lang="en-US" sz="1050" dirty="0"/>
          </a:p>
        </p:txBody>
      </p:sp>
      <p:sp>
        <p:nvSpPr>
          <p:cNvPr id="22" name="Shape 19"/>
          <p:cNvSpPr/>
          <p:nvPr/>
        </p:nvSpPr>
        <p:spPr>
          <a:xfrm>
            <a:off x="7150608" y="2651760"/>
            <a:ext cx="320040" cy="502920"/>
          </a:xfrm>
          <a:prstGeom prst="chevron">
            <a:avLst/>
          </a:prstGeom>
          <a:solidFill>
            <a:srgbClr val="C7D2DE"/>
          </a:solidFill>
          <a:ln w="12700">
            <a:solidFill>
              <a:srgbClr val="C7D2DE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7443216" y="1874520"/>
            <a:ext cx="1965960" cy="224028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24" name="Shape 21"/>
          <p:cNvSpPr/>
          <p:nvPr/>
        </p:nvSpPr>
        <p:spPr>
          <a:xfrm>
            <a:off x="8065008" y="2148840"/>
            <a:ext cx="731520" cy="731520"/>
          </a:xfrm>
          <a:prstGeom prst="ellipse">
            <a:avLst/>
          </a:prstGeom>
          <a:solidFill>
            <a:srgbClr val="F2B134"/>
          </a:solidFill>
          <a:ln w="12700">
            <a:solidFill>
              <a:srgbClr val="F2B134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8065008" y="2368296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M4</a:t>
            </a:r>
            <a:endParaRPr lang="en-US" sz="1400" dirty="0"/>
          </a:p>
        </p:txBody>
      </p:sp>
      <p:sp>
        <p:nvSpPr>
          <p:cNvPr id="26" name="Text 23"/>
          <p:cNvSpPr/>
          <p:nvPr/>
        </p:nvSpPr>
        <p:spPr>
          <a:xfrm>
            <a:off x="7626096" y="3081528"/>
            <a:ext cx="1600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520" b="1" dirty="0">
                <a:solidFill>
                  <a:srgbClr val="0F2747"/>
                </a:solidFill>
              </a:rPr>
              <a:t>Mengevaluasi</a:t>
            </a:r>
            <a:endParaRPr lang="en-US" sz="1520" dirty="0"/>
          </a:p>
        </p:txBody>
      </p:sp>
      <p:sp>
        <p:nvSpPr>
          <p:cNvPr id="27" name="Text 24"/>
          <p:cNvSpPr/>
          <p:nvPr/>
        </p:nvSpPr>
        <p:spPr>
          <a:xfrm>
            <a:off x="7644384" y="3557016"/>
            <a:ext cx="15544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667085"/>
                </a:solidFill>
              </a:rPr>
              <a:t>Apakah kegiatan berdampak?</a:t>
            </a:r>
            <a:endParaRPr lang="en-US" sz="1050" dirty="0"/>
          </a:p>
        </p:txBody>
      </p:sp>
      <p:sp>
        <p:nvSpPr>
          <p:cNvPr id="28" name="Shape 25"/>
          <p:cNvSpPr/>
          <p:nvPr/>
        </p:nvSpPr>
        <p:spPr>
          <a:xfrm>
            <a:off x="9454896" y="2651760"/>
            <a:ext cx="320040" cy="502920"/>
          </a:xfrm>
          <a:prstGeom prst="chevron">
            <a:avLst/>
          </a:prstGeom>
          <a:solidFill>
            <a:srgbClr val="C7D2DE"/>
          </a:solidFill>
          <a:ln w="12700">
            <a:solidFill>
              <a:srgbClr val="C7D2DE"/>
            </a:solidFill>
            <a:prstDash val="solid"/>
          </a:ln>
        </p:spPr>
      </p:sp>
      <p:sp>
        <p:nvSpPr>
          <p:cNvPr id="29" name="Shape 26"/>
          <p:cNvSpPr/>
          <p:nvPr/>
        </p:nvSpPr>
        <p:spPr>
          <a:xfrm>
            <a:off x="9747504" y="1874520"/>
            <a:ext cx="1965960" cy="224028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  <a:effectLst>
            <a:outerShdw sx="100000" sy="100000" kx="0" ky="0" algn="bl" rotWithShape="0" blurRad="15240" dist="50800" dir="2700000">
              <a:srgbClr val="B7C3D0">
                <a:alpha val="12000"/>
              </a:srgbClr>
            </a:outerShdw>
          </a:effectLst>
        </p:spPr>
      </p:sp>
      <p:sp>
        <p:nvSpPr>
          <p:cNvPr id="30" name="Shape 27"/>
          <p:cNvSpPr/>
          <p:nvPr/>
        </p:nvSpPr>
        <p:spPr>
          <a:xfrm>
            <a:off x="10369296" y="2148840"/>
            <a:ext cx="731520" cy="731520"/>
          </a:xfrm>
          <a:prstGeom prst="ellipse">
            <a:avLst/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10369296" y="2368296"/>
            <a:ext cx="7315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M5</a:t>
            </a:r>
            <a:endParaRPr lang="en-US" sz="1400" dirty="0"/>
          </a:p>
        </p:txBody>
      </p:sp>
      <p:sp>
        <p:nvSpPr>
          <p:cNvPr id="32" name="Text 29"/>
          <p:cNvSpPr/>
          <p:nvPr/>
        </p:nvSpPr>
        <p:spPr>
          <a:xfrm>
            <a:off x="9930384" y="3081528"/>
            <a:ext cx="1600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520" b="1" dirty="0">
                <a:solidFill>
                  <a:srgbClr val="0F2747"/>
                </a:solidFill>
              </a:rPr>
              <a:t>Mengendalikan</a:t>
            </a:r>
            <a:endParaRPr lang="en-US" sz="1520" dirty="0"/>
          </a:p>
        </p:txBody>
      </p:sp>
      <p:sp>
        <p:nvSpPr>
          <p:cNvPr id="33" name="Text 30"/>
          <p:cNvSpPr/>
          <p:nvPr/>
        </p:nvSpPr>
        <p:spPr>
          <a:xfrm>
            <a:off x="9948672" y="3557016"/>
            <a:ext cx="15544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667085"/>
                </a:solidFill>
              </a:rPr>
              <a:t>Apa yang dipertahankan / diperbaiki?</a:t>
            </a:r>
            <a:endParaRPr lang="en-US" sz="1050" dirty="0"/>
          </a:p>
        </p:txBody>
      </p:sp>
      <p:sp>
        <p:nvSpPr>
          <p:cNvPr id="34" name="Shape 31"/>
          <p:cNvSpPr/>
          <p:nvPr/>
        </p:nvSpPr>
        <p:spPr>
          <a:xfrm>
            <a:off x="9756648" y="4681728"/>
            <a:ext cx="-8065008" cy="0"/>
          </a:xfrm>
          <a:prstGeom prst="line">
            <a:avLst/>
          </a:prstGeom>
          <a:noFill/>
          <a:ln w="19050">
            <a:solidFill>
              <a:srgbClr val="93A7B8"/>
            </a:solidFill>
            <a:prstDash val="solid"/>
            <a:headEnd type="triangle"/>
            <a:tailEnd type="none"/>
          </a:ln>
        </p:spPr>
      </p:sp>
      <p:sp>
        <p:nvSpPr>
          <p:cNvPr id="35" name="Shape 32"/>
          <p:cNvSpPr/>
          <p:nvPr/>
        </p:nvSpPr>
        <p:spPr>
          <a:xfrm>
            <a:off x="1691640" y="4681728"/>
            <a:ext cx="0" cy="-438912"/>
          </a:xfrm>
          <a:prstGeom prst="line">
            <a:avLst/>
          </a:prstGeom>
          <a:noFill/>
          <a:ln w="19050">
            <a:solidFill>
              <a:srgbClr val="93A7B8"/>
            </a:solidFill>
            <a:prstDash val="solid"/>
          </a:ln>
        </p:spPr>
      </p:sp>
      <p:sp>
        <p:nvSpPr>
          <p:cNvPr id="36" name="Shape 33"/>
          <p:cNvSpPr/>
          <p:nvPr/>
        </p:nvSpPr>
        <p:spPr>
          <a:xfrm>
            <a:off x="9756648" y="4224528"/>
            <a:ext cx="0" cy="457200"/>
          </a:xfrm>
          <a:prstGeom prst="line">
            <a:avLst/>
          </a:prstGeom>
          <a:noFill/>
          <a:ln w="19050">
            <a:solidFill>
              <a:srgbClr val="93A7B8"/>
            </a:solidFill>
            <a:prstDash val="solid"/>
          </a:ln>
        </p:spPr>
      </p:sp>
      <p:sp>
        <p:nvSpPr>
          <p:cNvPr id="37" name="Text 34"/>
          <p:cNvSpPr/>
          <p:nvPr/>
        </p:nvSpPr>
        <p:spPr>
          <a:xfrm>
            <a:off x="3383280" y="4791456"/>
            <a:ext cx="46634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40" i="1" dirty="0">
                <a:solidFill>
                  <a:srgbClr val="667085"/>
                </a:solidFill>
              </a:rPr>
              <a:t>hasil pengendalian menjadi masukan untuk pemetaan berikutnya</a:t>
            </a:r>
            <a:endParaRPr lang="en-US" sz="1040" dirty="0"/>
          </a:p>
        </p:txBody>
      </p:sp>
      <p:sp>
        <p:nvSpPr>
          <p:cNvPr id="38" name="Shape 35"/>
          <p:cNvSpPr/>
          <p:nvPr/>
        </p:nvSpPr>
        <p:spPr>
          <a:xfrm>
            <a:off x="2267712" y="5321808"/>
            <a:ext cx="7644384" cy="548640"/>
          </a:xfrm>
          <a:prstGeom prst="roundRect">
            <a:avLst>
              <a:gd name="adj" fmla="val 8333"/>
            </a:avLst>
          </a:prstGeom>
          <a:solidFill>
            <a:srgbClr val="0F2747"/>
          </a:solidFill>
          <a:ln w="12700">
            <a:solidFill>
              <a:srgbClr val="0F2747"/>
            </a:solidFill>
            <a:prstDash val="solid"/>
          </a:ln>
        </p:spPr>
      </p:sp>
      <p:sp>
        <p:nvSpPr>
          <p:cNvPr id="39" name="Text 36"/>
          <p:cNvSpPr/>
          <p:nvPr/>
        </p:nvSpPr>
        <p:spPr>
          <a:xfrm>
            <a:off x="2542032" y="5504688"/>
            <a:ext cx="711403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FFFFFF"/>
                </a:solidFill>
              </a:rPr>
              <a:t>Tujuan akhirnya: perbaikan tidak berhenti sebagai kegiatan, tetapi menetap sebagai budaya mutu.</a:t>
            </a:r>
            <a:endParaRPr lang="en-US" sz="1250" dirty="0"/>
          </a:p>
        </p:txBody>
      </p:sp>
      <p:sp>
        <p:nvSpPr>
          <p:cNvPr id="40" name="Text 37"/>
          <p:cNvSpPr/>
          <p:nvPr/>
        </p:nvSpPr>
        <p:spPr>
          <a:xfrm>
            <a:off x="585216" y="6254496"/>
            <a:ext cx="10789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8A94A3"/>
                </a:solidFill>
              </a:rPr>
              <a:t>Sumber: Materi Sesi-3 Konsep dan Implementasi SPMI, BBPMP Jawa Barat, Juli 2026.</a:t>
            </a:r>
            <a:endParaRPr lang="en-US" sz="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47472"/>
            <a:ext cx="10881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0F27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5M dalam praktik di sekolah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66928" y="850392"/>
            <a:ext cx="10698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Pertanyaan kunci dan keluaran yang harus terlihat pada setiap tahap.</a:t>
            </a:r>
            <a:endParaRPr lang="en-US" sz="1150" dirty="0"/>
          </a:p>
        </p:txBody>
      </p:sp>
      <p:pic>
        <p:nvPicPr>
          <p:cNvPr id="4" name="Image 0" descr="/mnt/data/ppt_assets/jabar_logo_cle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9960" y="283464"/>
            <a:ext cx="438912" cy="54864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58368" y="1353312"/>
            <a:ext cx="10863072" cy="475488"/>
          </a:xfrm>
          <a:prstGeom prst="roundRect">
            <a:avLst>
              <a:gd name="adj" fmla="val 5769"/>
            </a:avLst>
          </a:prstGeom>
          <a:solidFill>
            <a:srgbClr val="0F2747"/>
          </a:solidFill>
          <a:ln w="12700">
            <a:solidFill>
              <a:srgbClr val="0F2747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841248" y="1508760"/>
            <a:ext cx="11887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TAHAP</a:t>
            </a:r>
            <a:endParaRPr lang="en-US" sz="1050" dirty="0"/>
          </a:p>
        </p:txBody>
      </p:sp>
      <p:sp>
        <p:nvSpPr>
          <p:cNvPr id="7" name="Text 4"/>
          <p:cNvSpPr/>
          <p:nvPr/>
        </p:nvSpPr>
        <p:spPr>
          <a:xfrm>
            <a:off x="2743200" y="1508760"/>
            <a:ext cx="4114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PERTANYAAN KUNCI</a:t>
            </a:r>
            <a:endParaRPr lang="en-US" sz="1050" dirty="0"/>
          </a:p>
        </p:txBody>
      </p:sp>
      <p:sp>
        <p:nvSpPr>
          <p:cNvPr id="8" name="Text 5"/>
          <p:cNvSpPr/>
          <p:nvPr/>
        </p:nvSpPr>
        <p:spPr>
          <a:xfrm>
            <a:off x="8293608" y="1508760"/>
            <a:ext cx="23774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</a:rPr>
              <a:t>KELUARAN UTAMA</a:t>
            </a:r>
            <a:endParaRPr lang="en-US" sz="1050" dirty="0"/>
          </a:p>
        </p:txBody>
      </p:sp>
      <p:sp>
        <p:nvSpPr>
          <p:cNvPr id="9" name="Shape 6"/>
          <p:cNvSpPr/>
          <p:nvPr/>
        </p:nvSpPr>
        <p:spPr>
          <a:xfrm>
            <a:off x="658368" y="1901952"/>
            <a:ext cx="10863072" cy="704088"/>
          </a:xfrm>
          <a:prstGeom prst="roundRect">
            <a:avLst>
              <a:gd name="adj" fmla="val 3247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841248" y="2039112"/>
            <a:ext cx="402336" cy="402336"/>
          </a:xfrm>
          <a:prstGeom prst="ellipse">
            <a:avLst/>
          </a:prstGeom>
          <a:solidFill>
            <a:srgbClr val="1976D2"/>
          </a:solidFill>
          <a:ln w="12700">
            <a:solidFill>
              <a:srgbClr val="1976D2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841248" y="2157984"/>
            <a:ext cx="402336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20" b="1" dirty="0">
                <a:solidFill>
                  <a:srgbClr val="FFFFFF"/>
                </a:solidFill>
              </a:rPr>
              <a:t>M1</a:t>
            </a:r>
            <a:endParaRPr lang="en-US" sz="920" dirty="0"/>
          </a:p>
        </p:txBody>
      </p:sp>
      <p:sp>
        <p:nvSpPr>
          <p:cNvPr id="12" name="Text 9"/>
          <p:cNvSpPr/>
          <p:nvPr/>
        </p:nvSpPr>
        <p:spPr>
          <a:xfrm>
            <a:off x="1371600" y="2048256"/>
            <a:ext cx="117043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b="1" dirty="0">
                <a:solidFill>
                  <a:srgbClr val="0F2747"/>
                </a:solidFill>
              </a:rPr>
              <a:t>MEMETAKAN</a:t>
            </a:r>
            <a:endParaRPr lang="en-US" sz="1120" dirty="0"/>
          </a:p>
        </p:txBody>
      </p:sp>
      <p:sp>
        <p:nvSpPr>
          <p:cNvPr id="13" name="Text 10"/>
          <p:cNvSpPr/>
          <p:nvPr/>
        </p:nvSpPr>
        <p:spPr>
          <a:xfrm>
            <a:off x="2743200" y="2011680"/>
            <a:ext cx="50292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80" dirty="0">
                <a:solidFill>
                  <a:srgbClr val="1F2D3D"/>
                </a:solidFill>
              </a:rPr>
              <a:t>Kondisi nyata kita apa? Masalah utama dan akar masalahnya apa?</a:t>
            </a:r>
            <a:endParaRPr lang="en-US" sz="1080" dirty="0"/>
          </a:p>
        </p:txBody>
      </p:sp>
      <p:sp>
        <p:nvSpPr>
          <p:cNvPr id="14" name="Text 11"/>
          <p:cNvSpPr/>
          <p:nvPr/>
        </p:nvSpPr>
        <p:spPr>
          <a:xfrm>
            <a:off x="8293608" y="2011680"/>
            <a:ext cx="267004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60" b="1" dirty="0">
                <a:solidFill>
                  <a:srgbClr val="1976D2"/>
                </a:solidFill>
              </a:rPr>
              <a:t>Peta mutu • baseline • prioritas</a:t>
            </a:r>
            <a:endParaRPr lang="en-US" sz="1060" dirty="0"/>
          </a:p>
        </p:txBody>
      </p:sp>
      <p:sp>
        <p:nvSpPr>
          <p:cNvPr id="15" name="Shape 12"/>
          <p:cNvSpPr/>
          <p:nvPr/>
        </p:nvSpPr>
        <p:spPr>
          <a:xfrm>
            <a:off x="658368" y="2715768"/>
            <a:ext cx="10863072" cy="704088"/>
          </a:xfrm>
          <a:prstGeom prst="roundRect">
            <a:avLst>
              <a:gd name="adj" fmla="val 3247"/>
            </a:avLst>
          </a:prstGeom>
          <a:solidFill>
            <a:srgbClr val="F9FBFD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16" name="Shape 13"/>
          <p:cNvSpPr/>
          <p:nvPr/>
        </p:nvSpPr>
        <p:spPr>
          <a:xfrm>
            <a:off x="841248" y="2852928"/>
            <a:ext cx="402336" cy="402336"/>
          </a:xfrm>
          <a:prstGeom prst="ellipse">
            <a:avLst/>
          </a:prstGeom>
          <a:solidFill>
            <a:srgbClr val="1AA7A1"/>
          </a:solidFill>
          <a:ln w="12700">
            <a:solidFill>
              <a:srgbClr val="1AA7A1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841248" y="2971800"/>
            <a:ext cx="402336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20" b="1" dirty="0">
                <a:solidFill>
                  <a:srgbClr val="FFFFFF"/>
                </a:solidFill>
              </a:rPr>
              <a:t>M2</a:t>
            </a:r>
            <a:endParaRPr lang="en-US" sz="920" dirty="0"/>
          </a:p>
        </p:txBody>
      </p:sp>
      <p:sp>
        <p:nvSpPr>
          <p:cNvPr id="18" name="Text 15"/>
          <p:cNvSpPr/>
          <p:nvPr/>
        </p:nvSpPr>
        <p:spPr>
          <a:xfrm>
            <a:off x="1371600" y="2862072"/>
            <a:ext cx="117043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b="1" dirty="0">
                <a:solidFill>
                  <a:srgbClr val="0F2747"/>
                </a:solidFill>
              </a:rPr>
              <a:t>MERENCANAKAN</a:t>
            </a:r>
            <a:endParaRPr lang="en-US" sz="1120" dirty="0"/>
          </a:p>
        </p:txBody>
      </p:sp>
      <p:sp>
        <p:nvSpPr>
          <p:cNvPr id="19" name="Text 16"/>
          <p:cNvSpPr/>
          <p:nvPr/>
        </p:nvSpPr>
        <p:spPr>
          <a:xfrm>
            <a:off x="2743200" y="2825496"/>
            <a:ext cx="50292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80" dirty="0">
                <a:solidFill>
                  <a:srgbClr val="1F2D3D"/>
                </a:solidFill>
              </a:rPr>
              <a:t>Perubahan apa yang dituju? Siapa PIC-nya? Kapan? Bukti apa yang dibutuhkan?</a:t>
            </a:r>
            <a:endParaRPr lang="en-US" sz="1080" dirty="0"/>
          </a:p>
        </p:txBody>
      </p:sp>
      <p:sp>
        <p:nvSpPr>
          <p:cNvPr id="20" name="Text 17"/>
          <p:cNvSpPr/>
          <p:nvPr/>
        </p:nvSpPr>
        <p:spPr>
          <a:xfrm>
            <a:off x="8293608" y="2825496"/>
            <a:ext cx="267004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60" b="1" dirty="0">
                <a:solidFill>
                  <a:srgbClr val="1AA7A1"/>
                </a:solidFill>
              </a:rPr>
              <a:t>Rencana kerja • target • jadwal • evidence</a:t>
            </a:r>
            <a:endParaRPr lang="en-US" sz="1060" dirty="0"/>
          </a:p>
        </p:txBody>
      </p:sp>
      <p:sp>
        <p:nvSpPr>
          <p:cNvPr id="21" name="Shape 18"/>
          <p:cNvSpPr/>
          <p:nvPr/>
        </p:nvSpPr>
        <p:spPr>
          <a:xfrm>
            <a:off x="658368" y="3529584"/>
            <a:ext cx="10863072" cy="704088"/>
          </a:xfrm>
          <a:prstGeom prst="roundRect">
            <a:avLst>
              <a:gd name="adj" fmla="val 3247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841248" y="3666744"/>
            <a:ext cx="402336" cy="402336"/>
          </a:xfrm>
          <a:prstGeom prst="ellipse">
            <a:avLst/>
          </a:prstGeom>
          <a:solidFill>
            <a:srgbClr val="7B61C9"/>
          </a:solidFill>
          <a:ln w="12700">
            <a:solidFill>
              <a:srgbClr val="7B61C9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841248" y="3785616"/>
            <a:ext cx="402336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20" b="1" dirty="0">
                <a:solidFill>
                  <a:srgbClr val="FFFFFF"/>
                </a:solidFill>
              </a:rPr>
              <a:t>M3</a:t>
            </a:r>
            <a:endParaRPr lang="en-US" sz="920" dirty="0"/>
          </a:p>
        </p:txBody>
      </p:sp>
      <p:sp>
        <p:nvSpPr>
          <p:cNvPr id="24" name="Text 21"/>
          <p:cNvSpPr/>
          <p:nvPr/>
        </p:nvSpPr>
        <p:spPr>
          <a:xfrm>
            <a:off x="1371600" y="3675888"/>
            <a:ext cx="117043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b="1" dirty="0">
                <a:solidFill>
                  <a:srgbClr val="0F2747"/>
                </a:solidFill>
              </a:rPr>
              <a:t>MELAKSANAKAN</a:t>
            </a:r>
            <a:endParaRPr lang="en-US" sz="1120" dirty="0"/>
          </a:p>
        </p:txBody>
      </p:sp>
      <p:sp>
        <p:nvSpPr>
          <p:cNvPr id="25" name="Text 22"/>
          <p:cNvSpPr/>
          <p:nvPr/>
        </p:nvSpPr>
        <p:spPr>
          <a:xfrm>
            <a:off x="2743200" y="3639312"/>
            <a:ext cx="50292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80" dirty="0">
                <a:solidFill>
                  <a:srgbClr val="1F2D3D"/>
                </a:solidFill>
              </a:rPr>
              <a:t>Apakah kegiatan benar-benar dilaksanakan sesuai rencana?</a:t>
            </a:r>
            <a:endParaRPr lang="en-US" sz="1080" dirty="0"/>
          </a:p>
        </p:txBody>
      </p:sp>
      <p:sp>
        <p:nvSpPr>
          <p:cNvPr id="26" name="Text 23"/>
          <p:cNvSpPr/>
          <p:nvPr/>
        </p:nvSpPr>
        <p:spPr>
          <a:xfrm>
            <a:off x="8293608" y="3639312"/>
            <a:ext cx="267004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60" b="1" dirty="0">
                <a:solidFill>
                  <a:srgbClr val="7B61C9"/>
                </a:solidFill>
              </a:rPr>
              <a:t>Realisasi • evidence • notulen • progres</a:t>
            </a:r>
            <a:endParaRPr lang="en-US" sz="1060" dirty="0"/>
          </a:p>
        </p:txBody>
      </p:sp>
      <p:sp>
        <p:nvSpPr>
          <p:cNvPr id="27" name="Shape 24"/>
          <p:cNvSpPr/>
          <p:nvPr/>
        </p:nvSpPr>
        <p:spPr>
          <a:xfrm>
            <a:off x="658368" y="4343400"/>
            <a:ext cx="10863072" cy="704088"/>
          </a:xfrm>
          <a:prstGeom prst="roundRect">
            <a:avLst>
              <a:gd name="adj" fmla="val 3247"/>
            </a:avLst>
          </a:prstGeom>
          <a:solidFill>
            <a:srgbClr val="F9FBFD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28" name="Shape 25"/>
          <p:cNvSpPr/>
          <p:nvPr/>
        </p:nvSpPr>
        <p:spPr>
          <a:xfrm>
            <a:off x="841248" y="4480560"/>
            <a:ext cx="402336" cy="402336"/>
          </a:xfrm>
          <a:prstGeom prst="ellipse">
            <a:avLst/>
          </a:prstGeom>
          <a:solidFill>
            <a:srgbClr val="F2B134"/>
          </a:solidFill>
          <a:ln w="12700">
            <a:solidFill>
              <a:srgbClr val="F2B134"/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841248" y="4599432"/>
            <a:ext cx="402336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20" b="1" dirty="0">
                <a:solidFill>
                  <a:srgbClr val="FFFFFF"/>
                </a:solidFill>
              </a:rPr>
              <a:t>M4</a:t>
            </a:r>
            <a:endParaRPr lang="en-US" sz="920" dirty="0"/>
          </a:p>
        </p:txBody>
      </p:sp>
      <p:sp>
        <p:nvSpPr>
          <p:cNvPr id="30" name="Text 27"/>
          <p:cNvSpPr/>
          <p:nvPr/>
        </p:nvSpPr>
        <p:spPr>
          <a:xfrm>
            <a:off x="1371600" y="4489704"/>
            <a:ext cx="117043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b="1" dirty="0">
                <a:solidFill>
                  <a:srgbClr val="0F2747"/>
                </a:solidFill>
              </a:rPr>
              <a:t>MENGEVALUASI</a:t>
            </a:r>
            <a:endParaRPr lang="en-US" sz="1120" dirty="0"/>
          </a:p>
        </p:txBody>
      </p:sp>
      <p:sp>
        <p:nvSpPr>
          <p:cNvPr id="31" name="Text 28"/>
          <p:cNvSpPr/>
          <p:nvPr/>
        </p:nvSpPr>
        <p:spPr>
          <a:xfrm>
            <a:off x="2743200" y="4453128"/>
            <a:ext cx="50292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80" dirty="0">
                <a:solidFill>
                  <a:srgbClr val="1F2D3D"/>
                </a:solidFill>
              </a:rPr>
              <a:t>Apakah target tercapai dan apa dampaknya? Apa hambatannya?</a:t>
            </a:r>
            <a:endParaRPr lang="en-US" sz="1080" dirty="0"/>
          </a:p>
        </p:txBody>
      </p:sp>
      <p:sp>
        <p:nvSpPr>
          <p:cNvPr id="32" name="Text 29"/>
          <p:cNvSpPr/>
          <p:nvPr/>
        </p:nvSpPr>
        <p:spPr>
          <a:xfrm>
            <a:off x="8293608" y="4453128"/>
            <a:ext cx="267004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60" b="1" dirty="0">
                <a:solidFill>
                  <a:srgbClr val="F2B134"/>
                </a:solidFill>
              </a:rPr>
              <a:t>Capaian • temuan • praktik baik • rekomendasi</a:t>
            </a:r>
            <a:endParaRPr lang="en-US" sz="1060" dirty="0"/>
          </a:p>
        </p:txBody>
      </p:sp>
      <p:sp>
        <p:nvSpPr>
          <p:cNvPr id="33" name="Shape 30"/>
          <p:cNvSpPr/>
          <p:nvPr/>
        </p:nvSpPr>
        <p:spPr>
          <a:xfrm>
            <a:off x="658368" y="5157216"/>
            <a:ext cx="10863072" cy="704088"/>
          </a:xfrm>
          <a:prstGeom prst="roundRect">
            <a:avLst>
              <a:gd name="adj" fmla="val 3247"/>
            </a:avLst>
          </a:prstGeom>
          <a:solidFill>
            <a:srgbClr val="FFFFFF"/>
          </a:solidFill>
          <a:ln w="12700">
            <a:solidFill>
              <a:srgbClr val="DCE3EB"/>
            </a:solidFill>
            <a:prstDash val="solid"/>
          </a:ln>
        </p:spPr>
      </p:sp>
      <p:sp>
        <p:nvSpPr>
          <p:cNvPr id="34" name="Shape 31"/>
          <p:cNvSpPr/>
          <p:nvPr/>
        </p:nvSpPr>
        <p:spPr>
          <a:xfrm>
            <a:off x="841248" y="5294376"/>
            <a:ext cx="402336" cy="402336"/>
          </a:xfrm>
          <a:prstGeom prst="ellipse">
            <a:avLst/>
          </a:prstGeom>
          <a:solidFill>
            <a:srgbClr val="1A9B68"/>
          </a:solidFill>
          <a:ln w="12700">
            <a:solidFill>
              <a:srgbClr val="1A9B68"/>
            </a:solidFill>
            <a:prstDash val="solid"/>
          </a:ln>
        </p:spPr>
      </p:sp>
      <p:sp>
        <p:nvSpPr>
          <p:cNvPr id="35" name="Text 32"/>
          <p:cNvSpPr/>
          <p:nvPr/>
        </p:nvSpPr>
        <p:spPr>
          <a:xfrm>
            <a:off x="841248" y="5413248"/>
            <a:ext cx="402336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20" b="1" dirty="0">
                <a:solidFill>
                  <a:srgbClr val="FFFFFF"/>
                </a:solidFill>
              </a:rPr>
              <a:t>M5</a:t>
            </a:r>
            <a:endParaRPr lang="en-US" sz="920" dirty="0"/>
          </a:p>
        </p:txBody>
      </p:sp>
      <p:sp>
        <p:nvSpPr>
          <p:cNvPr id="36" name="Text 33"/>
          <p:cNvSpPr/>
          <p:nvPr/>
        </p:nvSpPr>
        <p:spPr>
          <a:xfrm>
            <a:off x="1371600" y="5303520"/>
            <a:ext cx="117043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20" b="1" dirty="0">
                <a:solidFill>
                  <a:srgbClr val="0F2747"/>
                </a:solidFill>
              </a:rPr>
              <a:t>MENGENDALIKAN</a:t>
            </a:r>
            <a:endParaRPr lang="en-US" sz="1120" dirty="0"/>
          </a:p>
        </p:txBody>
      </p:sp>
      <p:sp>
        <p:nvSpPr>
          <p:cNvPr id="37" name="Text 34"/>
          <p:cNvSpPr/>
          <p:nvPr/>
        </p:nvSpPr>
        <p:spPr>
          <a:xfrm>
            <a:off x="2743200" y="5266944"/>
            <a:ext cx="50292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80" dirty="0">
                <a:solidFill>
                  <a:srgbClr val="1F2D3D"/>
                </a:solidFill>
              </a:rPr>
              <a:t>Apa yang harus diperbaiki, dipertahankan, diperluas, atau dihentikan?</a:t>
            </a:r>
            <a:endParaRPr lang="en-US" sz="1080" dirty="0"/>
          </a:p>
        </p:txBody>
      </p:sp>
      <p:sp>
        <p:nvSpPr>
          <p:cNvPr id="38" name="Text 35"/>
          <p:cNvSpPr/>
          <p:nvPr/>
        </p:nvSpPr>
        <p:spPr>
          <a:xfrm>
            <a:off x="8293608" y="5266944"/>
            <a:ext cx="267004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060" b="1" dirty="0">
                <a:solidFill>
                  <a:srgbClr val="1A9B68"/>
                </a:solidFill>
              </a:rPr>
              <a:t>Tindak lanjut • PIC • tenggat • verifikasi</a:t>
            </a:r>
            <a:endParaRPr lang="en-US" sz="106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722608" y="6519672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850">
                <a:solidFill>
                  <a:srgbClr val="7B8794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b="0" lang="en-US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SMA Negeri 2 Kuningan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Sosialisasi SPMI &amp; Membangun Komitmen Warga Sekolah</dc:title>
  <dc:subject>Sosialisasi dan Membangun Komitmen Warga Sekolah - SPMI 2026</dc:subject>
  <dc:creator>SMA Negeri 2 Kuningan</dc:creator>
  <cp:lastModifiedBy>SMA Negeri 2 Kuningan</cp:lastModifiedBy>
  <cp:revision>1</cp:revision>
  <dcterms:created xsi:type="dcterms:W3CDTF">2026-08-20T04:12:09Z</dcterms:created>
  <dcterms:modified xsi:type="dcterms:W3CDTF">2026-08-20T04:12:09Z</dcterms:modified>
</cp:coreProperties>
</file>